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7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8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1"/>
  </p:notesMasterIdLst>
  <p:handoutMasterIdLst>
    <p:handoutMasterId r:id="rId52"/>
  </p:handoutMasterIdLst>
  <p:sldIdLst>
    <p:sldId id="567" r:id="rId4"/>
    <p:sldId id="650" r:id="rId5"/>
    <p:sldId id="605" r:id="rId6"/>
    <p:sldId id="607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08" r:id="rId19"/>
    <p:sldId id="609" r:id="rId20"/>
    <p:sldId id="610" r:id="rId21"/>
    <p:sldId id="611" r:id="rId22"/>
    <p:sldId id="612" r:id="rId23"/>
    <p:sldId id="613" r:id="rId24"/>
    <p:sldId id="614" r:id="rId25"/>
    <p:sldId id="615" r:id="rId26"/>
    <p:sldId id="616" r:id="rId27"/>
    <p:sldId id="617" r:id="rId28"/>
    <p:sldId id="618" r:id="rId29"/>
    <p:sldId id="619" r:id="rId30"/>
    <p:sldId id="620" r:id="rId31"/>
    <p:sldId id="621" r:id="rId32"/>
    <p:sldId id="633" r:id="rId33"/>
    <p:sldId id="634" r:id="rId34"/>
    <p:sldId id="635" r:id="rId35"/>
    <p:sldId id="636" r:id="rId36"/>
    <p:sldId id="637" r:id="rId37"/>
    <p:sldId id="638" r:id="rId38"/>
    <p:sldId id="639" r:id="rId39"/>
    <p:sldId id="640" r:id="rId40"/>
    <p:sldId id="641" r:id="rId41"/>
    <p:sldId id="642" r:id="rId42"/>
    <p:sldId id="643" r:id="rId43"/>
    <p:sldId id="644" r:id="rId44"/>
    <p:sldId id="645" r:id="rId45"/>
    <p:sldId id="646" r:id="rId46"/>
    <p:sldId id="647" r:id="rId47"/>
    <p:sldId id="648" r:id="rId48"/>
    <p:sldId id="649" r:id="rId49"/>
    <p:sldId id="568" r:id="rId50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7" d="100"/>
          <a:sy n="77" d="100"/>
        </p:scale>
        <p:origin x="734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pekh\Downloads\2020-03-15T1909_Grades-CSCD70H3_S_LEC01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800" b="1" dirty="0">
                <a:solidFill>
                  <a:schemeClr val="tx1"/>
                </a:solidFill>
              </a:rPr>
              <a:t>Midterm Grades</a:t>
            </a:r>
          </a:p>
          <a:p>
            <a:pPr>
              <a:defRPr/>
            </a:pPr>
            <a:r>
              <a:rPr lang="en-CA" sz="1800" b="1" dirty="0">
                <a:solidFill>
                  <a:schemeClr val="tx1"/>
                </a:solidFill>
              </a:rPr>
              <a:t>Mean = 71%,</a:t>
            </a:r>
            <a:r>
              <a:rPr lang="en-CA" sz="1800" b="1" baseline="0" dirty="0">
                <a:solidFill>
                  <a:schemeClr val="tx1"/>
                </a:solidFill>
              </a:rPr>
              <a:t> Mode = 70%</a:t>
            </a:r>
            <a:endParaRPr lang="en-CA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'2020-03-15T1909_Grades-CSCD70H3'!$I$4:$I$18</c:f>
              <c:numCache>
                <c:formatCode>General</c:formatCode>
                <c:ptCount val="15"/>
                <c:pt idx="0">
                  <c:v>36</c:v>
                </c:pt>
                <c:pt idx="1">
                  <c:v>43</c:v>
                </c:pt>
                <c:pt idx="2">
                  <c:v>50</c:v>
                </c:pt>
                <c:pt idx="3">
                  <c:v>65</c:v>
                </c:pt>
                <c:pt idx="4">
                  <c:v>67</c:v>
                </c:pt>
                <c:pt idx="5">
                  <c:v>70</c:v>
                </c:pt>
                <c:pt idx="6">
                  <c:v>70</c:v>
                </c:pt>
                <c:pt idx="7">
                  <c:v>73</c:v>
                </c:pt>
                <c:pt idx="8">
                  <c:v>78</c:v>
                </c:pt>
                <c:pt idx="9">
                  <c:v>79</c:v>
                </c:pt>
                <c:pt idx="10">
                  <c:v>80</c:v>
                </c:pt>
                <c:pt idx="11">
                  <c:v>82</c:v>
                </c:pt>
                <c:pt idx="12">
                  <c:v>85</c:v>
                </c:pt>
                <c:pt idx="13">
                  <c:v>90</c:v>
                </c:pt>
                <c:pt idx="14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22-42E6-99BD-B5582DE0F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9804384"/>
        <c:axId val="539805368"/>
      </c:lineChart>
      <c:catAx>
        <c:axId val="539804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800" dirty="0">
                    <a:solidFill>
                      <a:schemeClr val="tx1"/>
                    </a:solidFill>
                  </a:rPr>
                  <a:t>Student #</a:t>
                </a:r>
              </a:p>
            </c:rich>
          </c:tx>
          <c:layout>
            <c:manualLayout>
              <c:xMode val="edge"/>
              <c:yMode val="edge"/>
              <c:x val="0.46287937798097817"/>
              <c:y val="0.931465927870127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05368"/>
        <c:crosses val="autoZero"/>
        <c:auto val="1"/>
        <c:lblAlgn val="ctr"/>
        <c:lblOffset val="100"/>
        <c:noMultiLvlLbl val="0"/>
      </c:catAx>
      <c:valAx>
        <c:axId val="539805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800" b="1" dirty="0">
                    <a:solidFill>
                      <a:schemeClr val="tx1"/>
                    </a:solidFill>
                  </a:rPr>
                  <a:t>Total (out of 100)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0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450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376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960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75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26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84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52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524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63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7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28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758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8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624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898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5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691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06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2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37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542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681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6546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8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9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Slide Image Placeholder 1">
            <a:extLst>
              <a:ext uri="{FF2B5EF4-FFF2-40B4-BE49-F238E27FC236}">
                <a16:creationId xmlns:a16="http://schemas.microsoft.com/office/drawing/2014/main" id="{290607F7-8C1E-49C1-AAEF-B2C4712460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6" name="Notes Placeholder 2">
            <a:extLst>
              <a:ext uri="{FF2B5EF4-FFF2-40B4-BE49-F238E27FC236}">
                <a16:creationId xmlns:a16="http://schemas.microsoft.com/office/drawing/2014/main" id="{E9D9D877-7DE6-4415-B9F6-0F9CF2F9C4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5107" name="Slide Number Placeholder 3">
            <a:extLst>
              <a:ext uri="{FF2B5EF4-FFF2-40B4-BE49-F238E27FC236}">
                <a16:creationId xmlns:a16="http://schemas.microsoft.com/office/drawing/2014/main" id="{147118F9-A3E1-4A9B-B5D4-5AFA63122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0CE666-225C-4191-ABC8-97F207D6042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6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3/15/2020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3/15/2020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7.png"/><Relationship Id="rId2" Type="http://schemas.openxmlformats.org/officeDocument/2006/relationships/tags" Target="../tags/tag4.xml"/><Relationship Id="rId16" Type="http://schemas.openxmlformats.org/officeDocument/2006/relationships/image" Target="../media/image11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6.png"/><Relationship Id="rId5" Type="http://schemas.openxmlformats.org/officeDocument/2006/relationships/tags" Target="../tags/tag7.xml"/><Relationship Id="rId15" Type="http://schemas.openxmlformats.org/officeDocument/2006/relationships/image" Target="../media/image10.png"/><Relationship Id="rId10" Type="http://schemas.openxmlformats.org/officeDocument/2006/relationships/notesSlide" Target="../notesSlides/notesSlide37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95DF4-EF98-43CB-9578-25D4D94A5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Static random access memory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Two cross coupled inverters store a single bit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Feedback path enables the stored value to persist in the “cell”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4 transistors for storage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2 transistors for access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082" name="Title 1">
            <a:extLst>
              <a:ext uri="{FF2B5EF4-FFF2-40B4-BE49-F238E27FC236}">
                <a16:creationId xmlns:a16="http://schemas.microsoft.com/office/drawing/2014/main" id="{2670F78E-1E2C-4C04-B80E-2A7B83CE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98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Technology: SRAM</a:t>
            </a:r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4892EF2F-F683-4186-9615-03F964B70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83D7D6-6347-43F9-B901-258BBDFF6398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74084" name="Group 22">
            <a:extLst>
              <a:ext uri="{FF2B5EF4-FFF2-40B4-BE49-F238E27FC236}">
                <a16:creationId xmlns:a16="http://schemas.microsoft.com/office/drawing/2014/main" id="{E3434E9A-6652-4E06-BA4C-5D296D0389C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675188"/>
            <a:ext cx="1143000" cy="990600"/>
            <a:chOff x="3600" y="960"/>
            <a:chExt cx="864" cy="816"/>
          </a:xfrm>
        </p:grpSpPr>
        <p:grpSp>
          <p:nvGrpSpPr>
            <p:cNvPr id="174101" name="Group 23">
              <a:extLst>
                <a:ext uri="{FF2B5EF4-FFF2-40B4-BE49-F238E27FC236}">
                  <a16:creationId xmlns:a16="http://schemas.microsoft.com/office/drawing/2014/main" id="{A813968E-8143-4410-9518-D574123AA9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960"/>
              <a:ext cx="384" cy="384"/>
              <a:chOff x="3600" y="960"/>
              <a:chExt cx="384" cy="384"/>
            </a:xfrm>
          </p:grpSpPr>
          <p:sp>
            <p:nvSpPr>
              <p:cNvPr id="174106" name="AutoShape 24">
                <a:extLst>
                  <a:ext uri="{FF2B5EF4-FFF2-40B4-BE49-F238E27FC236}">
                    <a16:creationId xmlns:a16="http://schemas.microsoft.com/office/drawing/2014/main" id="{0F9C59E8-57E6-40E4-ABED-6B16F2919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2" y="1008"/>
                <a:ext cx="384" cy="288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107" name="Oval 25">
                <a:extLst>
                  <a:ext uri="{FF2B5EF4-FFF2-40B4-BE49-F238E27FC236}">
                    <a16:creationId xmlns:a16="http://schemas.microsoft.com/office/drawing/2014/main" id="{415D5BEB-9570-4DD1-BCDB-29731C2BB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0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4102" name="AutoShape 26">
              <a:extLst>
                <a:ext uri="{FF2B5EF4-FFF2-40B4-BE49-F238E27FC236}">
                  <a16:creationId xmlns:a16="http://schemas.microsoft.com/office/drawing/2014/main" id="{14017685-8562-474C-A4A8-66DCF80A5E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3888" y="1440"/>
              <a:ext cx="384" cy="28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3" name="Oval 27">
              <a:extLst>
                <a:ext uri="{FF2B5EF4-FFF2-40B4-BE49-F238E27FC236}">
                  <a16:creationId xmlns:a16="http://schemas.microsoft.com/office/drawing/2014/main" id="{ACDEFFE8-AA03-4C17-AAC6-BE0026B98BD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1536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4" name="Freeform 28">
              <a:extLst>
                <a:ext uri="{FF2B5EF4-FFF2-40B4-BE49-F238E27FC236}">
                  <a16:creationId xmlns:a16="http://schemas.microsoft.com/office/drawing/2014/main" id="{62574F0E-0507-428D-9512-D42C258A0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05" name="Freeform 29">
              <a:extLst>
                <a:ext uri="{FF2B5EF4-FFF2-40B4-BE49-F238E27FC236}">
                  <a16:creationId xmlns:a16="http://schemas.microsoft.com/office/drawing/2014/main" id="{4BE74BF9-131E-4DE5-B2CC-12B6626A09B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00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9758F33-868A-4A3D-8F73-BF8C8BD245F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810000"/>
            <a:ext cx="4267200" cy="2133600"/>
            <a:chOff x="-2438400" y="2971800"/>
            <a:chExt cx="4267200" cy="2133600"/>
          </a:xfrm>
        </p:grpSpPr>
        <p:sp>
          <p:nvSpPr>
            <p:cNvPr id="174086" name="Line 37">
              <a:extLst>
                <a:ext uri="{FF2B5EF4-FFF2-40B4-BE49-F238E27FC236}">
                  <a16:creationId xmlns:a16="http://schemas.microsoft.com/office/drawing/2014/main" id="{E78A06A2-602E-4793-BAE7-7F35CADFB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438400" y="3505200"/>
              <a:ext cx="4267200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74087" name="Group 26">
              <a:extLst>
                <a:ext uri="{FF2B5EF4-FFF2-40B4-BE49-F238E27FC236}">
                  <a16:creationId xmlns:a16="http://schemas.microsoft.com/office/drawing/2014/main" id="{9F6D5E12-FF87-4DDE-8925-478F8568A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092325" y="2971800"/>
              <a:ext cx="3498850" cy="2133600"/>
              <a:chOff x="-2092325" y="2971800"/>
              <a:chExt cx="3498850" cy="2133600"/>
            </a:xfrm>
          </p:grpSpPr>
          <p:sp>
            <p:nvSpPr>
              <p:cNvPr id="174088" name="Freeform 30">
                <a:extLst>
                  <a:ext uri="{FF2B5EF4-FFF2-40B4-BE49-F238E27FC236}">
                    <a16:creationId xmlns:a16="http://schemas.microsoft.com/office/drawing/2014/main" id="{C9C220D4-32EF-493C-80F4-C73406593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52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89" name="Freeform 31">
                <a:extLst>
                  <a:ext uri="{FF2B5EF4-FFF2-40B4-BE49-F238E27FC236}">
                    <a16:creationId xmlns:a16="http://schemas.microsoft.com/office/drawing/2014/main" id="{78E2DC64-DB53-4F27-8A88-729D8F408B7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28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0" name="Line 32">
                <a:extLst>
                  <a:ext uri="{FF2B5EF4-FFF2-40B4-BE49-F238E27FC236}">
                    <a16:creationId xmlns:a16="http://schemas.microsoft.com/office/drawing/2014/main" id="{DF73F582-C460-43EE-B1D0-A4ABF3E33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5240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1" name="Oval 33">
                <a:extLst>
                  <a:ext uri="{FF2B5EF4-FFF2-40B4-BE49-F238E27FC236}">
                    <a16:creationId xmlns:a16="http://schemas.microsoft.com/office/drawing/2014/main" id="{603176A9-7991-4F98-92CF-F19245293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14478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2" name="Oval 34">
                <a:extLst>
                  <a:ext uri="{FF2B5EF4-FFF2-40B4-BE49-F238E27FC236}">
                    <a16:creationId xmlns:a16="http://schemas.microsoft.com/office/drawing/2014/main" id="{72E431CD-1090-4A7D-B662-3653D1B64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096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3" name="Line 35">
                <a:extLst>
                  <a:ext uri="{FF2B5EF4-FFF2-40B4-BE49-F238E27FC236}">
                    <a16:creationId xmlns:a16="http://schemas.microsoft.com/office/drawing/2014/main" id="{70493BBD-6CC1-4A30-B0C8-1ADF1645A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7526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4" name="Line 36">
                <a:extLst>
                  <a:ext uri="{FF2B5EF4-FFF2-40B4-BE49-F238E27FC236}">
                    <a16:creationId xmlns:a16="http://schemas.microsoft.com/office/drawing/2014/main" id="{D3F59717-8CAA-4368-AF28-8659E15EA5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68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5" name="Line 38">
                <a:extLst>
                  <a:ext uri="{FF2B5EF4-FFF2-40B4-BE49-F238E27FC236}">
                    <a16:creationId xmlns:a16="http://schemas.microsoft.com/office/drawing/2014/main" id="{B471DB12-12EA-4CF1-A4FA-2043B03FBC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3716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6" name="Line 39">
                <a:extLst>
                  <a:ext uri="{FF2B5EF4-FFF2-40B4-BE49-F238E27FC236}">
                    <a16:creationId xmlns:a16="http://schemas.microsoft.com/office/drawing/2014/main" id="{C1EBFE60-DB57-45EC-B045-C7908BF86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7" name="Line 40">
                <a:extLst>
                  <a:ext uri="{FF2B5EF4-FFF2-40B4-BE49-F238E27FC236}">
                    <a16:creationId xmlns:a16="http://schemas.microsoft.com/office/drawing/2014/main" id="{5BD295B6-5A85-453C-B3BC-19910D8BD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4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8" name="Text Box 41">
                <a:extLst>
                  <a:ext uri="{FF2B5EF4-FFF2-40B4-BE49-F238E27FC236}">
                    <a16:creationId xmlns:a16="http://schemas.microsoft.com/office/drawing/2014/main" id="{841A2BE3-72B0-4FEE-8C68-05A73D8923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60450" y="3182938"/>
                <a:ext cx="12128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row select</a:t>
                </a:r>
              </a:p>
            </p:txBody>
          </p:sp>
          <p:sp>
            <p:nvSpPr>
              <p:cNvPr id="174099" name="Text Box 42">
                <a:extLst>
                  <a:ext uri="{FF2B5EF4-FFF2-40B4-BE49-F238E27FC236}">
                    <a16:creationId xmlns:a16="http://schemas.microsoft.com/office/drawing/2014/main" id="{59E4F78C-B9E3-4407-86BD-76D43F6DA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-2312987" y="4168775"/>
                <a:ext cx="781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bitline</a:t>
                </a:r>
              </a:p>
            </p:txBody>
          </p:sp>
          <p:sp>
            <p:nvSpPr>
              <p:cNvPr id="174100" name="Text Box 43">
                <a:extLst>
                  <a:ext uri="{FF2B5EF4-FFF2-40B4-BE49-F238E27FC236}">
                    <a16:creationId xmlns:a16="http://schemas.microsoft.com/office/drawing/2014/main" id="{354866D7-F601-415F-92DD-597CDDF6FC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782638" y="4162425"/>
                <a:ext cx="908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_bitline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441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Title 1">
            <a:extLst>
              <a:ext uri="{FF2B5EF4-FFF2-40B4-BE49-F238E27FC236}">
                <a16:creationId xmlns:a16="http://schemas.microsoft.com/office/drawing/2014/main" id="{206ED1AC-EFEC-4F31-869B-9F7ED808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Memory Hierarchy?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F90FE-97EA-4135-90CE-FF519C48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49829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We want both fast and large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But we cannot achieve both with a single level of memory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Have multiple levels of storage </a:t>
            </a:r>
            <a:r>
              <a:rPr lang="en-US" altLang="en-US" dirty="0">
                <a:ea typeface="ＭＳ Ｐゴシック" panose="020B0600070205080204" pitchFamily="34" charset="-128"/>
              </a:rPr>
              <a:t>(progressively bigger and slower as the levels are farther from the processor) and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ensure most of the data the processor needs is kept in the fast(</a:t>
            </a:r>
            <a:r>
              <a:rPr lang="en-US" altLang="en-US" dirty="0" err="1">
                <a:solidFill>
                  <a:srgbClr val="0000FF"/>
                </a:solidFill>
                <a:ea typeface="ＭＳ Ｐゴシック" panose="020B0600070205080204" pitchFamily="34" charset="-128"/>
              </a:rPr>
              <a:t>er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) level(s)</a:t>
            </a:r>
          </a:p>
        </p:txBody>
      </p:sp>
      <p:sp>
        <p:nvSpPr>
          <p:cNvPr id="181251" name="Slide Number Placeholder 3">
            <a:extLst>
              <a:ext uri="{FF2B5EF4-FFF2-40B4-BE49-F238E27FC236}">
                <a16:creationId xmlns:a16="http://schemas.microsoft.com/office/drawing/2014/main" id="{6509BC5D-29DB-4B53-969D-39552A089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40699-652F-48E8-955A-C10108F72642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3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Title 1">
            <a:extLst>
              <a:ext uri="{FF2B5EF4-FFF2-40B4-BE49-F238E27FC236}">
                <a16:creationId xmlns:a16="http://schemas.microsoft.com/office/drawing/2014/main" id="{88164F56-609A-4E66-A917-6C6814AB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Memory Hierarchy</a:t>
            </a:r>
          </a:p>
        </p:txBody>
      </p:sp>
      <p:sp>
        <p:nvSpPr>
          <p:cNvPr id="182275" name="Slide Number Placeholder 3">
            <a:extLst>
              <a:ext uri="{FF2B5EF4-FFF2-40B4-BE49-F238E27FC236}">
                <a16:creationId xmlns:a16="http://schemas.microsoft.com/office/drawing/2014/main" id="{00E5B66E-CFB2-4A7E-B1AF-91B8EE692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F9694C-4811-425C-9333-361055A19BF0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2276" name="Rectangle 3">
            <a:extLst>
              <a:ext uri="{FF2B5EF4-FFF2-40B4-BE49-F238E27FC236}">
                <a16:creationId xmlns:a16="http://schemas.microsoft.com/office/drawing/2014/main" id="{9D4E9648-7CAB-405F-9B19-395422CE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050" y="1447800"/>
            <a:ext cx="8509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fast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small</a:t>
            </a:r>
          </a:p>
        </p:txBody>
      </p:sp>
      <p:sp>
        <p:nvSpPr>
          <p:cNvPr id="182277" name="Rectangle 4">
            <a:extLst>
              <a:ext uri="{FF2B5EF4-FFF2-40B4-BE49-F238E27FC236}">
                <a16:creationId xmlns:a16="http://schemas.microsoft.com/office/drawing/2014/main" id="{9552BCDE-4517-4B5B-B988-1D69E4FB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51054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big but slow</a:t>
            </a:r>
          </a:p>
        </p:txBody>
      </p:sp>
      <p:sp>
        <p:nvSpPr>
          <p:cNvPr id="182278" name="Text Box 5">
            <a:extLst>
              <a:ext uri="{FF2B5EF4-FFF2-40B4-BE49-F238E27FC236}">
                <a16:creationId xmlns:a16="http://schemas.microsoft.com/office/drawing/2014/main" id="{EA8A6A9B-B8DB-49A3-B1F1-E6781EC8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455738"/>
            <a:ext cx="3767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move what you use here</a:t>
            </a:r>
          </a:p>
        </p:txBody>
      </p:sp>
      <p:sp>
        <p:nvSpPr>
          <p:cNvPr id="182279" name="Freeform 6">
            <a:extLst>
              <a:ext uri="{FF2B5EF4-FFF2-40B4-BE49-F238E27FC236}">
                <a16:creationId xmlns:a16="http://schemas.microsoft.com/office/drawing/2014/main" id="{424C6928-FCEA-430F-9D2C-E05389156BC3}"/>
              </a:ext>
            </a:extLst>
          </p:cNvPr>
          <p:cNvSpPr>
            <a:spLocks/>
          </p:cNvSpPr>
          <p:nvPr/>
        </p:nvSpPr>
        <p:spPr bwMode="auto">
          <a:xfrm flipH="1" flipV="1">
            <a:off x="4648200" y="1533525"/>
            <a:ext cx="12192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0" name="Text Box 7">
            <a:extLst>
              <a:ext uri="{FF2B5EF4-FFF2-40B4-BE49-F238E27FC236}">
                <a16:creationId xmlns:a16="http://schemas.microsoft.com/office/drawing/2014/main" id="{B1FC6D45-A297-4210-812C-A3FD58F71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5189538"/>
            <a:ext cx="1736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backup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everything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here</a:t>
            </a:r>
          </a:p>
        </p:txBody>
      </p:sp>
      <p:sp>
        <p:nvSpPr>
          <p:cNvPr id="182281" name="Freeform 8">
            <a:extLst>
              <a:ext uri="{FF2B5EF4-FFF2-40B4-BE49-F238E27FC236}">
                <a16:creationId xmlns:a16="http://schemas.microsoft.com/office/drawing/2014/main" id="{5909CB4F-6F6A-47EC-8C90-F256E6A8471D}"/>
              </a:ext>
            </a:extLst>
          </p:cNvPr>
          <p:cNvSpPr>
            <a:spLocks/>
          </p:cNvSpPr>
          <p:nvPr/>
        </p:nvSpPr>
        <p:spPr bwMode="auto">
          <a:xfrm flipH="1">
            <a:off x="2590800" y="5562600"/>
            <a:ext cx="11430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2" name="Text Box 9">
            <a:extLst>
              <a:ext uri="{FF2B5EF4-FFF2-40B4-BE49-F238E27FC236}">
                <a16:creationId xmlns:a16="http://schemas.microsoft.com/office/drawing/2014/main" id="{A2943963-1330-4FD8-8A2D-5F613FE0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33877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With good locality of reference, memory appears as fast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and as large as  </a:t>
            </a:r>
          </a:p>
        </p:txBody>
      </p:sp>
      <p:sp>
        <p:nvSpPr>
          <p:cNvPr id="182283" name="Line 10">
            <a:extLst>
              <a:ext uri="{FF2B5EF4-FFF2-40B4-BE49-F238E27FC236}">
                <a16:creationId xmlns:a16="http://schemas.microsoft.com/office/drawing/2014/main" id="{AA480996-3CB3-46BF-A95B-126897181C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966913"/>
            <a:ext cx="2667000" cy="191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4" name="Line 11">
            <a:extLst>
              <a:ext uri="{FF2B5EF4-FFF2-40B4-BE49-F238E27FC236}">
                <a16:creationId xmlns:a16="http://schemas.microsoft.com/office/drawing/2014/main" id="{A11E19C3-0FE0-4867-BFBA-F7CF64BBD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343400"/>
            <a:ext cx="1522413" cy="925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5" name="Line 12">
            <a:extLst>
              <a:ext uri="{FF2B5EF4-FFF2-40B4-BE49-F238E27FC236}">
                <a16:creationId xmlns:a16="http://schemas.microsoft.com/office/drawing/2014/main" id="{B67593D8-9293-4DA5-8457-5144D8A17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4913" y="2286000"/>
            <a:ext cx="0" cy="297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3">
            <a:extLst>
              <a:ext uri="{FF2B5EF4-FFF2-40B4-BE49-F238E27FC236}">
                <a16:creationId xmlns:a16="http://schemas.microsoft.com/office/drawing/2014/main" id="{247D5C7E-5569-4117-B4BA-C94715CA60C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286000"/>
            <a:ext cx="3276600" cy="2971800"/>
            <a:chOff x="2928" y="1440"/>
            <a:chExt cx="2064" cy="1872"/>
          </a:xfrm>
        </p:grpSpPr>
        <p:sp>
          <p:nvSpPr>
            <p:cNvPr id="182290" name="Rectangle 14">
              <a:extLst>
                <a:ext uri="{FF2B5EF4-FFF2-40B4-BE49-F238E27FC236}">
                  <a16:creationId xmlns:a16="http://schemas.microsoft.com/office/drawing/2014/main" id="{60E74DE7-1A28-40EB-B62E-382BD40B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480"/>
              <a:ext cx="2064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1" name="Rectangle 15">
              <a:extLst>
                <a:ext uri="{FF2B5EF4-FFF2-40B4-BE49-F238E27FC236}">
                  <a16:creationId xmlns:a16="http://schemas.microsoft.com/office/drawing/2014/main" id="{FDCE545F-9835-412C-AB2B-3EF244473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1648"/>
              <a:ext cx="1152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2" name="Line 16">
              <a:extLst>
                <a:ext uri="{FF2B5EF4-FFF2-40B4-BE49-F238E27FC236}">
                  <a16:creationId xmlns:a16="http://schemas.microsoft.com/office/drawing/2014/main" id="{5D09E487-E201-4118-9389-611A0885D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1440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3" name="Line 17">
              <a:extLst>
                <a:ext uri="{FF2B5EF4-FFF2-40B4-BE49-F238E27FC236}">
                  <a16:creationId xmlns:a16="http://schemas.microsoft.com/office/drawing/2014/main" id="{A471FF2B-7FB8-42C2-B4E0-61ED2E9E00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272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4" name="Line 18">
              <a:extLst>
                <a:ext uri="{FF2B5EF4-FFF2-40B4-BE49-F238E27FC236}">
                  <a16:creationId xmlns:a16="http://schemas.microsoft.com/office/drawing/2014/main" id="{0DD6E79B-7F55-43BE-982C-AA122346C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3104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2287" name="Group 19">
            <a:extLst>
              <a:ext uri="{FF2B5EF4-FFF2-40B4-BE49-F238E27FC236}">
                <a16:creationId xmlns:a16="http://schemas.microsoft.com/office/drawing/2014/main" id="{57AABAF7-8023-40FC-A01E-8401AF21AEFD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6477000" y="3124200"/>
            <a:ext cx="3810000" cy="1066800"/>
            <a:chOff x="2976" y="336"/>
            <a:chExt cx="2400" cy="816"/>
          </a:xfrm>
        </p:grpSpPr>
        <p:sp>
          <p:nvSpPr>
            <p:cNvPr id="182288" name="AutoShape 20">
              <a:extLst>
                <a:ext uri="{FF2B5EF4-FFF2-40B4-BE49-F238E27FC236}">
                  <a16:creationId xmlns:a16="http://schemas.microsoft.com/office/drawing/2014/main" id="{CD8123A0-D9FC-4D20-8841-AD9E20615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36"/>
              <a:ext cx="2304" cy="480"/>
            </a:xfrm>
            <a:prstGeom prst="rightArrow">
              <a:avLst>
                <a:gd name="adj1" fmla="val 59583"/>
                <a:gd name="adj2" fmla="val 51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faster per byte</a:t>
              </a:r>
            </a:p>
          </p:txBody>
        </p:sp>
        <p:sp>
          <p:nvSpPr>
            <p:cNvPr id="182289" name="AutoShape 21">
              <a:extLst>
                <a:ext uri="{FF2B5EF4-FFF2-40B4-BE49-F238E27FC236}">
                  <a16:creationId xmlns:a16="http://schemas.microsoft.com/office/drawing/2014/main" id="{A027627A-41F9-4436-9857-7F6EEC431E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072" y="672"/>
              <a:ext cx="2304" cy="480"/>
            </a:xfrm>
            <a:prstGeom prst="rightArrow">
              <a:avLst>
                <a:gd name="adj1" fmla="val 59583"/>
                <a:gd name="adj2" fmla="val 56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cheaper per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96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>
            <a:extLst>
              <a:ext uri="{FF2B5EF4-FFF2-40B4-BE49-F238E27FC236}">
                <a16:creationId xmlns:a16="http://schemas.microsoft.com/office/drawing/2014/main" id="{1B3E056D-9C8E-41B6-9371-DE189410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-31863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Hierarchy</a:t>
            </a:r>
          </a:p>
        </p:txBody>
      </p:sp>
      <p:sp>
        <p:nvSpPr>
          <p:cNvPr id="183298" name="Content Placeholder 2">
            <a:extLst>
              <a:ext uri="{FF2B5EF4-FFF2-40B4-BE49-F238E27FC236}">
                <a16:creationId xmlns:a16="http://schemas.microsoft.com/office/drawing/2014/main" id="{7C8CA58C-5EE3-46E2-BAFA-34CB39FA9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Fundamental tradeoff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Fast memory: small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Large memory: slow</a:t>
            </a:r>
          </a:p>
          <a:p>
            <a:r>
              <a:rPr lang="en-US" altLang="en-US" sz="3000" dirty="0">
                <a:ea typeface="ＭＳ Ｐゴシック" panose="020B0600070205080204" pitchFamily="34" charset="-128"/>
              </a:rPr>
              <a:t>Idea: </a:t>
            </a:r>
            <a:r>
              <a:rPr lang="en-US" altLang="en-US" sz="3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Memory hierarchy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Latency, cost, size,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 bandwidth</a:t>
            </a:r>
          </a:p>
        </p:txBody>
      </p:sp>
      <p:sp>
        <p:nvSpPr>
          <p:cNvPr id="183299" name="Slide Number Placeholder 3">
            <a:extLst>
              <a:ext uri="{FF2B5EF4-FFF2-40B4-BE49-F238E27FC236}">
                <a16:creationId xmlns:a16="http://schemas.microsoft.com/office/drawing/2014/main" id="{BB2CE6AF-B43D-4EF7-BA91-E22DEDC95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AF02EC-E684-45F0-9E5F-FE148A37E9D3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0" name="Rectangle 5">
            <a:extLst>
              <a:ext uri="{FF2B5EF4-FFF2-40B4-BE49-F238E27FC236}">
                <a16:creationId xmlns:a16="http://schemas.microsoft.com/office/drawing/2014/main" id="{CDF0AA63-50C6-40E5-A968-B31E1D053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3398838"/>
            <a:ext cx="887413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1" name="Rectangle 6">
            <a:extLst>
              <a:ext uri="{FF2B5EF4-FFF2-40B4-BE49-F238E27FC236}">
                <a16:creationId xmlns:a16="http://schemas.microsoft.com/office/drawing/2014/main" id="{D9867C19-20DB-4FBB-841A-7232E1E7F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2035175"/>
            <a:ext cx="2489200" cy="41560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2" name="TextBox 7">
            <a:extLst>
              <a:ext uri="{FF2B5EF4-FFF2-40B4-BE49-F238E27FC236}">
                <a16:creationId xmlns:a16="http://schemas.microsoft.com/office/drawing/2014/main" id="{D921B1E3-7698-43F5-AD32-268DF571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833813"/>
            <a:ext cx="67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CPU</a:t>
            </a:r>
          </a:p>
        </p:txBody>
      </p:sp>
      <p:sp>
        <p:nvSpPr>
          <p:cNvPr id="183303" name="TextBox 8">
            <a:extLst>
              <a:ext uri="{FF2B5EF4-FFF2-40B4-BE49-F238E27FC236}">
                <a16:creationId xmlns:a16="http://schemas.microsoft.com/office/drawing/2014/main" id="{3F96F319-3E82-497D-810C-04F6401E4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3559175"/>
            <a:ext cx="1017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Memory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(DRAM)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4" name="TextBox 9">
            <a:extLst>
              <a:ext uri="{FF2B5EF4-FFF2-40B4-BE49-F238E27FC236}">
                <a16:creationId xmlns:a16="http://schemas.microsoft.com/office/drawing/2014/main" id="{B5C9CDF7-4CBF-48AF-AD73-76649FDA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3" y="4202113"/>
            <a:ext cx="49212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RF</a:t>
            </a:r>
          </a:p>
        </p:txBody>
      </p:sp>
      <p:sp>
        <p:nvSpPr>
          <p:cNvPr id="183305" name="Rectangle 10">
            <a:extLst>
              <a:ext uri="{FF2B5EF4-FFF2-40B4-BE49-F238E27FC236}">
                <a16:creationId xmlns:a16="http://schemas.microsoft.com/office/drawing/2014/main" id="{935636EB-4848-4F17-8175-00C76CFF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3398838"/>
            <a:ext cx="885825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6" name="TextBox 11">
            <a:extLst>
              <a:ext uri="{FF2B5EF4-FFF2-40B4-BE49-F238E27FC236}">
                <a16:creationId xmlns:a16="http://schemas.microsoft.com/office/drawing/2014/main" id="{638782AA-58C2-47F6-A61F-B451B4262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38" y="3833813"/>
            <a:ext cx="885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Cache</a:t>
            </a:r>
          </a:p>
        </p:txBody>
      </p:sp>
      <p:cxnSp>
        <p:nvCxnSpPr>
          <p:cNvPr id="183307" name="Straight Arrow Connector 12">
            <a:extLst>
              <a:ext uri="{FF2B5EF4-FFF2-40B4-BE49-F238E27FC236}">
                <a16:creationId xmlns:a16="http://schemas.microsoft.com/office/drawing/2014/main" id="{0244BCDA-EB15-4CB1-9D67-CD4A13317DDC}"/>
              </a:ext>
            </a:extLst>
          </p:cNvPr>
          <p:cNvCxnSpPr>
            <a:cxnSpLocks noChangeShapeType="1"/>
            <a:endCxn id="183305" idx="3"/>
          </p:cNvCxnSpPr>
          <p:nvPr/>
        </p:nvCxnSpPr>
        <p:spPr bwMode="auto">
          <a:xfrm rot="10800000">
            <a:off x="2316163" y="4037013"/>
            <a:ext cx="184785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3308" name="Rectangle 13">
            <a:extLst>
              <a:ext uri="{FF2B5EF4-FFF2-40B4-BE49-F238E27FC236}">
                <a16:creationId xmlns:a16="http://schemas.microsoft.com/office/drawing/2014/main" id="{110D3AC2-05F4-4ABE-8C50-0588DD0A5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996950"/>
            <a:ext cx="2160588" cy="51943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9" name="TextBox 14">
            <a:extLst>
              <a:ext uri="{FF2B5EF4-FFF2-40B4-BE49-F238E27FC236}">
                <a16:creationId xmlns:a16="http://schemas.microsoft.com/office/drawing/2014/main" id="{49B1B20F-8281-4255-9FDD-E9DAA789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235325"/>
            <a:ext cx="11969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Hard Disk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cxnSp>
        <p:nvCxnSpPr>
          <p:cNvPr id="183310" name="Straight Arrow Connector 15">
            <a:extLst>
              <a:ext uri="{FF2B5EF4-FFF2-40B4-BE49-F238E27FC236}">
                <a16:creationId xmlns:a16="http://schemas.microsoft.com/office/drawing/2014/main" id="{81DC397B-47BE-4D1D-9FFF-63CD31437116}"/>
              </a:ext>
            </a:extLst>
          </p:cNvPr>
          <p:cNvCxnSpPr>
            <a:cxnSpLocks noChangeShapeType="1"/>
            <a:stCxn id="183306" idx="1"/>
          </p:cNvCxnSpPr>
          <p:nvPr/>
        </p:nvCxnSpPr>
        <p:spPr bwMode="auto">
          <a:xfrm rot="10800000" flipV="1">
            <a:off x="1277938" y="4017963"/>
            <a:ext cx="1524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2771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>
            <a:extLst>
              <a:ext uri="{FF2B5EF4-FFF2-40B4-BE49-F238E27FC236}">
                <a16:creationId xmlns:a16="http://schemas.microsoft.com/office/drawing/2014/main" id="{BBE6F9E5-1E29-4E09-ACA5-259E65C7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Temporal Locality</a:t>
            </a: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5FFAD1A4-4C69-4D0C-8ABD-FC8CFD59D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recently accessed data in automatically managed fast memory (called cache)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the data will be accessed again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Temporal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Recently accessed data will be again accessed in the near future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Maurice Wilkes had in mind: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Wilkes,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Slave Memories and Dynamic Storage Allocation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IEEE Trans. On Electronic Computers, 1965.</a:t>
            </a:r>
          </a:p>
          <a:p>
            <a:pPr lvl="2"/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The use is discussed of a fast core memory of, say 32000 words as a slave to a slower core memory of, say, one million words in such a way that in practical cases the effective access time is nearer that of the fast memory than that of the slow memory.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6371" name="Slide Number Placeholder 3">
            <a:extLst>
              <a:ext uri="{FF2B5EF4-FFF2-40B4-BE49-F238E27FC236}">
                <a16:creationId xmlns:a16="http://schemas.microsoft.com/office/drawing/2014/main" id="{FE20C1AE-146B-45B7-AD92-301515043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9F457F-B26A-4902-87AC-33D80CFE7C20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Title 1">
            <a:extLst>
              <a:ext uri="{FF2B5EF4-FFF2-40B4-BE49-F238E27FC236}">
                <a16:creationId xmlns:a16="http://schemas.microsoft.com/office/drawing/2014/main" id="{4E1EF829-4AD3-4992-B171-B571DF45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Spatial Locality</a:t>
            </a:r>
          </a:p>
        </p:txBody>
      </p:sp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895F7AB9-D40A-41EB-9B86-F682CDFC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addresses adjacent to the recently accessed one in automatically managed fast memory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Logically divide memory into equal size blocks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Fetch to cache the accessed block in its entirety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will be accessed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Spatial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in memory will be accessed in the near future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E.g., sequential instruction access, array traversal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IBM 360/85 implemented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16 Kbyte cache with 64 byte blocks</a:t>
            </a:r>
          </a:p>
          <a:p>
            <a:pPr lvl="2"/>
            <a:r>
              <a:rPr lang="en-US" altLang="en-US" dirty="0" err="1">
                <a:ea typeface="ＭＳ Ｐゴシック" panose="020B0600070205080204" pitchFamily="34" charset="-128"/>
              </a:rPr>
              <a:t>Liptay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Structural aspects of the System/360 Model 85 II: the cache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IBM Systems Journal, 1968.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7395" name="Slide Number Placeholder 3">
            <a:extLst>
              <a:ext uri="{FF2B5EF4-FFF2-40B4-BE49-F238E27FC236}">
                <a16:creationId xmlns:a16="http://schemas.microsoft.com/office/drawing/2014/main" id="{BCB15A04-2C66-469C-A494-EF069C979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59BE2B-2BDD-457E-AC14-6DF353B45D7C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6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72A339-705D-4C39-8D3A-3730C7DF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5575A2-016C-4FC6-A816-8459F3CE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D5374-E607-4A07-8158-246A304B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5F9249-740C-4671-B422-26B25D25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5201A-A8B2-476D-8EE3-C91C33BD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Grades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8B64A-EE08-413B-A2E7-F126D8D5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4A18A5E-BE1C-4741-B7D3-7C2318F426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526627"/>
              </p:ext>
            </p:extLst>
          </p:nvPr>
        </p:nvGraphicFramePr>
        <p:xfrm>
          <a:off x="838200" y="1417638"/>
          <a:ext cx="7162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587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5B2E8-4D90-4881-A280-C88DEFFB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904BF8-48BD-40CC-8B4F-C8D9FB36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8C5BEF-09D8-4896-9CD7-67180B28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A4936F-466C-4E88-882D-7F66EA00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Handy Representation: “Iteration Space”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647700"/>
          </a:xfrm>
        </p:spPr>
        <p:txBody>
          <a:bodyPr/>
          <a:lstStyle/>
          <a:p>
            <a:r>
              <a:rPr lang="en-US" sz="2000" dirty="0"/>
              <a:t>each position represents an iteration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A[i][j] = B[j][i];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87445" name="Group 40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87273" name="Group 233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87162" name="Group 12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05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70" name="Group 30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0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83" name="Group 43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08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09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163" name="Group 123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87164" name="Group 124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165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7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8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9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0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3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6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77" name="Group 137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178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9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0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1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2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3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4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5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90" name="Group 150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19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8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203" name="Group 163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20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1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4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5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217" name="Group 177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87218" name="Oval 17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17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18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18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18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18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18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18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18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7" name="Oval 18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8" name="Oval 18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9" name="Oval 18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30" name="Group 190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87231" name="Oval 19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19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19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19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19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19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8" name="Oval 19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19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20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20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20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E4C365-48B3-412A-8789-4F4B96A8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127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7F7C4-097C-443A-BB1C-3FE78C7B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5FDC4A-8F97-478E-A652-E65994CB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E8AB49-6D25-42B9-A6E0-665FCE92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E4EC53-A382-4B8B-8EE0-742E2CA3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331A46-5C6F-435F-B4FE-87D39134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</a:t>
            </a:r>
            <a:r>
              <a:rPr lang="en-US" dirty="0"/>
              <a:t>, Andersen</a:t>
            </a:r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495300"/>
          </a:xfrm>
        </p:spPr>
        <p:txBody>
          <a:bodyPr/>
          <a:lstStyle/>
          <a:p>
            <a:r>
              <a:rPr lang="en-US" sz="1800" i="1" dirty="0"/>
              <a:t>(assuming N is large relative to cache size)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2895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A[j][i]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5382" name="Group 150"/>
          <p:cNvGrpSpPr>
            <a:grpSpLocks/>
          </p:cNvGrpSpPr>
          <p:nvPr/>
        </p:nvGrpSpPr>
        <p:grpSpPr bwMode="auto">
          <a:xfrm>
            <a:off x="1143000" y="2971800"/>
            <a:ext cx="2667000" cy="2600325"/>
            <a:chOff x="720" y="1872"/>
            <a:chExt cx="1680" cy="1638"/>
          </a:xfrm>
        </p:grpSpPr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 flipH="1" flipV="1">
              <a:off x="985" y="1872"/>
              <a:ext cx="0" cy="137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 flipV="1">
              <a:off x="985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40" name="Text Box 8"/>
            <p:cNvSpPr txBox="1">
              <a:spLocks noChangeArrowheads="1"/>
            </p:cNvSpPr>
            <p:nvPr/>
          </p:nvSpPr>
          <p:spPr bwMode="auto">
            <a:xfrm>
              <a:off x="720" y="191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2179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sp>
          <p:nvSpPr>
            <p:cNvPr id="95243" name="Oval 11"/>
            <p:cNvSpPr>
              <a:spLocks noChangeArrowheads="1"/>
            </p:cNvSpPr>
            <p:nvPr/>
          </p:nvSpPr>
          <p:spPr bwMode="auto">
            <a:xfrm>
              <a:off x="94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4" name="Oval 12"/>
            <p:cNvSpPr>
              <a:spLocks noChangeArrowheads="1"/>
            </p:cNvSpPr>
            <p:nvPr/>
          </p:nvSpPr>
          <p:spPr bwMode="auto">
            <a:xfrm>
              <a:off x="111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5" name="Oval 13"/>
            <p:cNvSpPr>
              <a:spLocks noChangeArrowheads="1"/>
            </p:cNvSpPr>
            <p:nvPr/>
          </p:nvSpPr>
          <p:spPr bwMode="auto">
            <a:xfrm>
              <a:off x="1282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6" name="Oval 14"/>
            <p:cNvSpPr>
              <a:spLocks noChangeArrowheads="1"/>
            </p:cNvSpPr>
            <p:nvPr/>
          </p:nvSpPr>
          <p:spPr bwMode="auto">
            <a:xfrm>
              <a:off x="1452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7" name="Oval 15"/>
            <p:cNvSpPr>
              <a:spLocks noChangeArrowheads="1"/>
            </p:cNvSpPr>
            <p:nvPr/>
          </p:nvSpPr>
          <p:spPr bwMode="auto">
            <a:xfrm>
              <a:off x="1623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8" name="Oval 16"/>
            <p:cNvSpPr>
              <a:spLocks noChangeArrowheads="1"/>
            </p:cNvSpPr>
            <p:nvPr/>
          </p:nvSpPr>
          <p:spPr bwMode="auto">
            <a:xfrm>
              <a:off x="1794" y="319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9" name="Oval 17"/>
            <p:cNvSpPr>
              <a:spLocks noChangeArrowheads="1"/>
            </p:cNvSpPr>
            <p:nvPr/>
          </p:nvSpPr>
          <p:spPr bwMode="auto">
            <a:xfrm>
              <a:off x="196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0" name="Oval 18"/>
            <p:cNvSpPr>
              <a:spLocks noChangeArrowheads="1"/>
            </p:cNvSpPr>
            <p:nvPr/>
          </p:nvSpPr>
          <p:spPr bwMode="auto">
            <a:xfrm>
              <a:off x="213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1" name="Oval 19"/>
            <p:cNvSpPr>
              <a:spLocks noChangeArrowheads="1"/>
            </p:cNvSpPr>
            <p:nvPr/>
          </p:nvSpPr>
          <p:spPr bwMode="auto">
            <a:xfrm>
              <a:off x="94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2" name="Oval 20"/>
            <p:cNvSpPr>
              <a:spLocks noChangeArrowheads="1"/>
            </p:cNvSpPr>
            <p:nvPr/>
          </p:nvSpPr>
          <p:spPr bwMode="auto">
            <a:xfrm>
              <a:off x="111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3" name="Oval 21"/>
            <p:cNvSpPr>
              <a:spLocks noChangeArrowheads="1"/>
            </p:cNvSpPr>
            <p:nvPr/>
          </p:nvSpPr>
          <p:spPr bwMode="auto">
            <a:xfrm>
              <a:off x="1282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4" name="Oval 22"/>
            <p:cNvSpPr>
              <a:spLocks noChangeArrowheads="1"/>
            </p:cNvSpPr>
            <p:nvPr/>
          </p:nvSpPr>
          <p:spPr bwMode="auto">
            <a:xfrm>
              <a:off x="1452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5" name="Oval 23"/>
            <p:cNvSpPr>
              <a:spLocks noChangeArrowheads="1"/>
            </p:cNvSpPr>
            <p:nvPr/>
          </p:nvSpPr>
          <p:spPr bwMode="auto">
            <a:xfrm>
              <a:off x="1623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6" name="Oval 24"/>
            <p:cNvSpPr>
              <a:spLocks noChangeArrowheads="1"/>
            </p:cNvSpPr>
            <p:nvPr/>
          </p:nvSpPr>
          <p:spPr bwMode="auto">
            <a:xfrm>
              <a:off x="1794" y="302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7" name="Oval 25"/>
            <p:cNvSpPr>
              <a:spLocks noChangeArrowheads="1"/>
            </p:cNvSpPr>
            <p:nvPr/>
          </p:nvSpPr>
          <p:spPr bwMode="auto">
            <a:xfrm>
              <a:off x="196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8" name="Oval 26"/>
            <p:cNvSpPr>
              <a:spLocks noChangeArrowheads="1"/>
            </p:cNvSpPr>
            <p:nvPr/>
          </p:nvSpPr>
          <p:spPr bwMode="auto">
            <a:xfrm>
              <a:off x="213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9" name="Oval 27"/>
            <p:cNvSpPr>
              <a:spLocks noChangeArrowheads="1"/>
            </p:cNvSpPr>
            <p:nvPr/>
          </p:nvSpPr>
          <p:spPr bwMode="auto">
            <a:xfrm>
              <a:off x="94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0" name="Oval 28"/>
            <p:cNvSpPr>
              <a:spLocks noChangeArrowheads="1"/>
            </p:cNvSpPr>
            <p:nvPr/>
          </p:nvSpPr>
          <p:spPr bwMode="auto">
            <a:xfrm>
              <a:off x="111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1" name="Oval 29"/>
            <p:cNvSpPr>
              <a:spLocks noChangeArrowheads="1"/>
            </p:cNvSpPr>
            <p:nvPr/>
          </p:nvSpPr>
          <p:spPr bwMode="auto">
            <a:xfrm>
              <a:off x="1282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2" name="Oval 30"/>
            <p:cNvSpPr>
              <a:spLocks noChangeArrowheads="1"/>
            </p:cNvSpPr>
            <p:nvPr/>
          </p:nvSpPr>
          <p:spPr bwMode="auto">
            <a:xfrm>
              <a:off x="1452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3" name="Oval 31"/>
            <p:cNvSpPr>
              <a:spLocks noChangeArrowheads="1"/>
            </p:cNvSpPr>
            <p:nvPr/>
          </p:nvSpPr>
          <p:spPr bwMode="auto">
            <a:xfrm>
              <a:off x="1623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4" name="Oval 32"/>
            <p:cNvSpPr>
              <a:spLocks noChangeArrowheads="1"/>
            </p:cNvSpPr>
            <p:nvPr/>
          </p:nvSpPr>
          <p:spPr bwMode="auto">
            <a:xfrm>
              <a:off x="1794" y="285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5" name="Oval 33"/>
            <p:cNvSpPr>
              <a:spLocks noChangeArrowheads="1"/>
            </p:cNvSpPr>
            <p:nvPr/>
          </p:nvSpPr>
          <p:spPr bwMode="auto">
            <a:xfrm>
              <a:off x="196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6" name="Oval 34"/>
            <p:cNvSpPr>
              <a:spLocks noChangeArrowheads="1"/>
            </p:cNvSpPr>
            <p:nvPr/>
          </p:nvSpPr>
          <p:spPr bwMode="auto">
            <a:xfrm>
              <a:off x="213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7" name="Oval 35"/>
            <p:cNvSpPr>
              <a:spLocks noChangeArrowheads="1"/>
            </p:cNvSpPr>
            <p:nvPr/>
          </p:nvSpPr>
          <p:spPr bwMode="auto">
            <a:xfrm>
              <a:off x="94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8" name="Oval 36"/>
            <p:cNvSpPr>
              <a:spLocks noChangeArrowheads="1"/>
            </p:cNvSpPr>
            <p:nvPr/>
          </p:nvSpPr>
          <p:spPr bwMode="auto">
            <a:xfrm>
              <a:off x="111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9" name="Oval 37"/>
            <p:cNvSpPr>
              <a:spLocks noChangeArrowheads="1"/>
            </p:cNvSpPr>
            <p:nvPr/>
          </p:nvSpPr>
          <p:spPr bwMode="auto">
            <a:xfrm>
              <a:off x="1282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0" name="Oval 38"/>
            <p:cNvSpPr>
              <a:spLocks noChangeArrowheads="1"/>
            </p:cNvSpPr>
            <p:nvPr/>
          </p:nvSpPr>
          <p:spPr bwMode="auto">
            <a:xfrm>
              <a:off x="1452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1" name="Oval 39"/>
            <p:cNvSpPr>
              <a:spLocks noChangeArrowheads="1"/>
            </p:cNvSpPr>
            <p:nvPr/>
          </p:nvSpPr>
          <p:spPr bwMode="auto">
            <a:xfrm>
              <a:off x="1623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2" name="Oval 40"/>
            <p:cNvSpPr>
              <a:spLocks noChangeArrowheads="1"/>
            </p:cNvSpPr>
            <p:nvPr/>
          </p:nvSpPr>
          <p:spPr bwMode="auto">
            <a:xfrm>
              <a:off x="1794" y="268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3" name="Oval 41"/>
            <p:cNvSpPr>
              <a:spLocks noChangeArrowheads="1"/>
            </p:cNvSpPr>
            <p:nvPr/>
          </p:nvSpPr>
          <p:spPr bwMode="auto">
            <a:xfrm>
              <a:off x="196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4" name="Oval 42"/>
            <p:cNvSpPr>
              <a:spLocks noChangeArrowheads="1"/>
            </p:cNvSpPr>
            <p:nvPr/>
          </p:nvSpPr>
          <p:spPr bwMode="auto">
            <a:xfrm>
              <a:off x="213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5" name="Oval 43"/>
            <p:cNvSpPr>
              <a:spLocks noChangeArrowheads="1"/>
            </p:cNvSpPr>
            <p:nvPr/>
          </p:nvSpPr>
          <p:spPr bwMode="auto">
            <a:xfrm>
              <a:off x="94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6" name="Oval 44"/>
            <p:cNvSpPr>
              <a:spLocks noChangeArrowheads="1"/>
            </p:cNvSpPr>
            <p:nvPr/>
          </p:nvSpPr>
          <p:spPr bwMode="auto">
            <a:xfrm>
              <a:off x="111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7" name="Oval 45"/>
            <p:cNvSpPr>
              <a:spLocks noChangeArrowheads="1"/>
            </p:cNvSpPr>
            <p:nvPr/>
          </p:nvSpPr>
          <p:spPr bwMode="auto">
            <a:xfrm>
              <a:off x="1282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Oval 46"/>
            <p:cNvSpPr>
              <a:spLocks noChangeArrowheads="1"/>
            </p:cNvSpPr>
            <p:nvPr/>
          </p:nvSpPr>
          <p:spPr bwMode="auto">
            <a:xfrm>
              <a:off x="1452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9" name="Oval 47"/>
            <p:cNvSpPr>
              <a:spLocks noChangeArrowheads="1"/>
            </p:cNvSpPr>
            <p:nvPr/>
          </p:nvSpPr>
          <p:spPr bwMode="auto">
            <a:xfrm>
              <a:off x="1623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0" name="Oval 48"/>
            <p:cNvSpPr>
              <a:spLocks noChangeArrowheads="1"/>
            </p:cNvSpPr>
            <p:nvPr/>
          </p:nvSpPr>
          <p:spPr bwMode="auto">
            <a:xfrm>
              <a:off x="1794" y="251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1" name="Oval 49"/>
            <p:cNvSpPr>
              <a:spLocks noChangeArrowheads="1"/>
            </p:cNvSpPr>
            <p:nvPr/>
          </p:nvSpPr>
          <p:spPr bwMode="auto">
            <a:xfrm>
              <a:off x="196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2" name="Oval 50"/>
            <p:cNvSpPr>
              <a:spLocks noChangeArrowheads="1"/>
            </p:cNvSpPr>
            <p:nvPr/>
          </p:nvSpPr>
          <p:spPr bwMode="auto">
            <a:xfrm>
              <a:off x="213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3" name="Oval 51"/>
            <p:cNvSpPr>
              <a:spLocks noChangeArrowheads="1"/>
            </p:cNvSpPr>
            <p:nvPr/>
          </p:nvSpPr>
          <p:spPr bwMode="auto">
            <a:xfrm>
              <a:off x="94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4" name="Oval 52"/>
            <p:cNvSpPr>
              <a:spLocks noChangeArrowheads="1"/>
            </p:cNvSpPr>
            <p:nvPr/>
          </p:nvSpPr>
          <p:spPr bwMode="auto">
            <a:xfrm>
              <a:off x="111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5" name="Oval 53"/>
            <p:cNvSpPr>
              <a:spLocks noChangeArrowheads="1"/>
            </p:cNvSpPr>
            <p:nvPr/>
          </p:nvSpPr>
          <p:spPr bwMode="auto">
            <a:xfrm>
              <a:off x="1282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6" name="Oval 54"/>
            <p:cNvSpPr>
              <a:spLocks noChangeArrowheads="1"/>
            </p:cNvSpPr>
            <p:nvPr/>
          </p:nvSpPr>
          <p:spPr bwMode="auto">
            <a:xfrm>
              <a:off x="1452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7" name="Oval 55"/>
            <p:cNvSpPr>
              <a:spLocks noChangeArrowheads="1"/>
            </p:cNvSpPr>
            <p:nvPr/>
          </p:nvSpPr>
          <p:spPr bwMode="auto">
            <a:xfrm>
              <a:off x="1623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8" name="Oval 56"/>
            <p:cNvSpPr>
              <a:spLocks noChangeArrowheads="1"/>
            </p:cNvSpPr>
            <p:nvPr/>
          </p:nvSpPr>
          <p:spPr bwMode="auto">
            <a:xfrm>
              <a:off x="1794" y="2346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9" name="Oval 57"/>
            <p:cNvSpPr>
              <a:spLocks noChangeArrowheads="1"/>
            </p:cNvSpPr>
            <p:nvPr/>
          </p:nvSpPr>
          <p:spPr bwMode="auto">
            <a:xfrm>
              <a:off x="196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0" name="Oval 58"/>
            <p:cNvSpPr>
              <a:spLocks noChangeArrowheads="1"/>
            </p:cNvSpPr>
            <p:nvPr/>
          </p:nvSpPr>
          <p:spPr bwMode="auto">
            <a:xfrm>
              <a:off x="213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1" name="Oval 59"/>
            <p:cNvSpPr>
              <a:spLocks noChangeArrowheads="1"/>
            </p:cNvSpPr>
            <p:nvPr/>
          </p:nvSpPr>
          <p:spPr bwMode="auto">
            <a:xfrm>
              <a:off x="94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2" name="Oval 60"/>
            <p:cNvSpPr>
              <a:spLocks noChangeArrowheads="1"/>
            </p:cNvSpPr>
            <p:nvPr/>
          </p:nvSpPr>
          <p:spPr bwMode="auto">
            <a:xfrm>
              <a:off x="111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3" name="Oval 61"/>
            <p:cNvSpPr>
              <a:spLocks noChangeArrowheads="1"/>
            </p:cNvSpPr>
            <p:nvPr/>
          </p:nvSpPr>
          <p:spPr bwMode="auto">
            <a:xfrm>
              <a:off x="1282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4" name="Oval 62"/>
            <p:cNvSpPr>
              <a:spLocks noChangeArrowheads="1"/>
            </p:cNvSpPr>
            <p:nvPr/>
          </p:nvSpPr>
          <p:spPr bwMode="auto">
            <a:xfrm>
              <a:off x="1452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5" name="Oval 63"/>
            <p:cNvSpPr>
              <a:spLocks noChangeArrowheads="1"/>
            </p:cNvSpPr>
            <p:nvPr/>
          </p:nvSpPr>
          <p:spPr bwMode="auto">
            <a:xfrm>
              <a:off x="1623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6" name="Oval 64"/>
            <p:cNvSpPr>
              <a:spLocks noChangeArrowheads="1"/>
            </p:cNvSpPr>
            <p:nvPr/>
          </p:nvSpPr>
          <p:spPr bwMode="auto">
            <a:xfrm>
              <a:off x="1794" y="217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7" name="Oval 65"/>
            <p:cNvSpPr>
              <a:spLocks noChangeArrowheads="1"/>
            </p:cNvSpPr>
            <p:nvPr/>
          </p:nvSpPr>
          <p:spPr bwMode="auto">
            <a:xfrm>
              <a:off x="196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8" name="Oval 66"/>
            <p:cNvSpPr>
              <a:spLocks noChangeArrowheads="1"/>
            </p:cNvSpPr>
            <p:nvPr/>
          </p:nvSpPr>
          <p:spPr bwMode="auto">
            <a:xfrm>
              <a:off x="213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9" name="Oval 67"/>
            <p:cNvSpPr>
              <a:spLocks noChangeArrowheads="1"/>
            </p:cNvSpPr>
            <p:nvPr/>
          </p:nvSpPr>
          <p:spPr bwMode="auto">
            <a:xfrm>
              <a:off x="94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0" name="Oval 68"/>
            <p:cNvSpPr>
              <a:spLocks noChangeArrowheads="1"/>
            </p:cNvSpPr>
            <p:nvPr/>
          </p:nvSpPr>
          <p:spPr bwMode="auto">
            <a:xfrm>
              <a:off x="111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1" name="Oval 69"/>
            <p:cNvSpPr>
              <a:spLocks noChangeArrowheads="1"/>
            </p:cNvSpPr>
            <p:nvPr/>
          </p:nvSpPr>
          <p:spPr bwMode="auto">
            <a:xfrm>
              <a:off x="1282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2" name="Oval 70"/>
            <p:cNvSpPr>
              <a:spLocks noChangeArrowheads="1"/>
            </p:cNvSpPr>
            <p:nvPr/>
          </p:nvSpPr>
          <p:spPr bwMode="auto">
            <a:xfrm>
              <a:off x="1452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3" name="Oval 71"/>
            <p:cNvSpPr>
              <a:spLocks noChangeArrowheads="1"/>
            </p:cNvSpPr>
            <p:nvPr/>
          </p:nvSpPr>
          <p:spPr bwMode="auto">
            <a:xfrm>
              <a:off x="1623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4" name="Oval 72"/>
            <p:cNvSpPr>
              <a:spLocks noChangeArrowheads="1"/>
            </p:cNvSpPr>
            <p:nvPr/>
          </p:nvSpPr>
          <p:spPr bwMode="auto">
            <a:xfrm>
              <a:off x="1794" y="200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5" name="Oval 73"/>
            <p:cNvSpPr>
              <a:spLocks noChangeArrowheads="1"/>
            </p:cNvSpPr>
            <p:nvPr/>
          </p:nvSpPr>
          <p:spPr bwMode="auto">
            <a:xfrm>
              <a:off x="196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6" name="Oval 74"/>
            <p:cNvSpPr>
              <a:spLocks noChangeArrowheads="1"/>
            </p:cNvSpPr>
            <p:nvPr/>
          </p:nvSpPr>
          <p:spPr bwMode="auto">
            <a:xfrm>
              <a:off x="213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389" name="Group 157"/>
          <p:cNvGrpSpPr>
            <a:grpSpLocks/>
          </p:cNvGrpSpPr>
          <p:nvPr/>
        </p:nvGrpSpPr>
        <p:grpSpPr bwMode="auto">
          <a:xfrm>
            <a:off x="7620000" y="2971800"/>
            <a:ext cx="990600" cy="762000"/>
            <a:chOff x="4848" y="1728"/>
            <a:chExt cx="624" cy="480"/>
          </a:xfrm>
        </p:grpSpPr>
        <p:sp>
          <p:nvSpPr>
            <p:cNvPr id="95383" name="Oval 151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4" name="Oval 152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6" name="Text Box 154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95387" name="Text Box 155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95388" name="Rectangle 156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429000" y="1600200"/>
            <a:ext cx="4114800" cy="3971925"/>
            <a:chOff x="3429000" y="1600200"/>
            <a:chExt cx="4114800" cy="3971925"/>
          </a:xfrm>
        </p:grpSpPr>
        <p:grpSp>
          <p:nvGrpSpPr>
            <p:cNvPr id="95393" name="Group 161"/>
            <p:cNvGrpSpPr>
              <a:grpSpLocks/>
            </p:cNvGrpSpPr>
            <p:nvPr/>
          </p:nvGrpSpPr>
          <p:grpSpPr bwMode="auto">
            <a:xfrm>
              <a:off x="4800600" y="2971800"/>
              <a:ext cx="2667000" cy="2600325"/>
              <a:chOff x="3024" y="1872"/>
              <a:chExt cx="1680" cy="1638"/>
            </a:xfrm>
          </p:grpSpPr>
          <p:sp>
            <p:nvSpPr>
              <p:cNvPr id="95311" name="Line 79"/>
              <p:cNvSpPr>
                <a:spLocks noChangeShapeType="1"/>
              </p:cNvSpPr>
              <p:nvPr/>
            </p:nvSpPr>
            <p:spPr bwMode="auto">
              <a:xfrm flipH="1" flipV="1">
                <a:off x="3289" y="1872"/>
                <a:ext cx="0" cy="1371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2" name="Line 80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3" name="Text Box 81"/>
              <p:cNvSpPr txBox="1">
                <a:spLocks noChangeArrowheads="1"/>
              </p:cNvSpPr>
              <p:nvPr/>
            </p:nvSpPr>
            <p:spPr bwMode="auto">
              <a:xfrm>
                <a:off x="3024" y="191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4" name="Text Box 82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6" name="Oval 84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7" name="Oval 85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8" name="Oval 86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9" name="Oval 87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0" name="Oval 88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1" name="Oval 89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2" name="Oval 90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3" name="Oval 91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4" name="Oval 92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5" name="Oval 93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6" name="Oval 94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7" name="Oval 95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8" name="Oval 96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9" name="Oval 97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0" name="Oval 98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1" name="Oval 99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2" name="Oval 100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3" name="Oval 101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4" name="Oval 102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5" name="Oval 103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6" name="Oval 104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7" name="Oval 105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8" name="Oval 106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9" name="Oval 107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0" name="Oval 108"/>
              <p:cNvSpPr>
                <a:spLocks noChangeArrowheads="1"/>
              </p:cNvSpPr>
              <p:nvPr/>
            </p:nvSpPr>
            <p:spPr bwMode="auto">
              <a:xfrm>
                <a:off x="3245" y="268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1" name="Oval 109"/>
              <p:cNvSpPr>
                <a:spLocks noChangeArrowheads="1"/>
              </p:cNvSpPr>
              <p:nvPr/>
            </p:nvSpPr>
            <p:spPr bwMode="auto">
              <a:xfrm>
                <a:off x="3415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2" name="Oval 110"/>
              <p:cNvSpPr>
                <a:spLocks noChangeArrowheads="1"/>
              </p:cNvSpPr>
              <p:nvPr/>
            </p:nvSpPr>
            <p:spPr bwMode="auto">
              <a:xfrm>
                <a:off x="3586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3" name="Oval 111"/>
              <p:cNvSpPr>
                <a:spLocks noChangeArrowheads="1"/>
              </p:cNvSpPr>
              <p:nvPr/>
            </p:nvSpPr>
            <p:spPr bwMode="auto">
              <a:xfrm>
                <a:off x="3756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4" name="Oval 112"/>
              <p:cNvSpPr>
                <a:spLocks noChangeArrowheads="1"/>
              </p:cNvSpPr>
              <p:nvPr/>
            </p:nvSpPr>
            <p:spPr bwMode="auto">
              <a:xfrm>
                <a:off x="3927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5" name="Oval 113"/>
              <p:cNvSpPr>
                <a:spLocks noChangeArrowheads="1"/>
              </p:cNvSpPr>
              <p:nvPr/>
            </p:nvSpPr>
            <p:spPr bwMode="auto">
              <a:xfrm>
                <a:off x="4098" y="268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6" name="Oval 114"/>
              <p:cNvSpPr>
                <a:spLocks noChangeArrowheads="1"/>
              </p:cNvSpPr>
              <p:nvPr/>
            </p:nvSpPr>
            <p:spPr bwMode="auto">
              <a:xfrm>
                <a:off x="4268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7" name="Oval 115"/>
              <p:cNvSpPr>
                <a:spLocks noChangeArrowheads="1"/>
              </p:cNvSpPr>
              <p:nvPr/>
            </p:nvSpPr>
            <p:spPr bwMode="auto">
              <a:xfrm>
                <a:off x="4438" y="268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8" name="Oval 116"/>
              <p:cNvSpPr>
                <a:spLocks noChangeArrowheads="1"/>
              </p:cNvSpPr>
              <p:nvPr/>
            </p:nvSpPr>
            <p:spPr bwMode="auto">
              <a:xfrm>
                <a:off x="3245" y="251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9" name="Oval 117"/>
              <p:cNvSpPr>
                <a:spLocks noChangeArrowheads="1"/>
              </p:cNvSpPr>
              <p:nvPr/>
            </p:nvSpPr>
            <p:spPr bwMode="auto">
              <a:xfrm>
                <a:off x="3415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0" name="Oval 118"/>
              <p:cNvSpPr>
                <a:spLocks noChangeArrowheads="1"/>
              </p:cNvSpPr>
              <p:nvPr/>
            </p:nvSpPr>
            <p:spPr bwMode="auto">
              <a:xfrm>
                <a:off x="3586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1" name="Oval 119"/>
              <p:cNvSpPr>
                <a:spLocks noChangeArrowheads="1"/>
              </p:cNvSpPr>
              <p:nvPr/>
            </p:nvSpPr>
            <p:spPr bwMode="auto">
              <a:xfrm>
                <a:off x="3756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2" name="Oval 120"/>
              <p:cNvSpPr>
                <a:spLocks noChangeArrowheads="1"/>
              </p:cNvSpPr>
              <p:nvPr/>
            </p:nvSpPr>
            <p:spPr bwMode="auto">
              <a:xfrm>
                <a:off x="3927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3" name="Oval 121"/>
              <p:cNvSpPr>
                <a:spLocks noChangeArrowheads="1"/>
              </p:cNvSpPr>
              <p:nvPr/>
            </p:nvSpPr>
            <p:spPr bwMode="auto">
              <a:xfrm>
                <a:off x="4098" y="251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4" name="Oval 122"/>
              <p:cNvSpPr>
                <a:spLocks noChangeArrowheads="1"/>
              </p:cNvSpPr>
              <p:nvPr/>
            </p:nvSpPr>
            <p:spPr bwMode="auto">
              <a:xfrm>
                <a:off x="4268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5" name="Oval 123"/>
              <p:cNvSpPr>
                <a:spLocks noChangeArrowheads="1"/>
              </p:cNvSpPr>
              <p:nvPr/>
            </p:nvSpPr>
            <p:spPr bwMode="auto">
              <a:xfrm>
                <a:off x="4438" y="251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6" name="Oval 124"/>
              <p:cNvSpPr>
                <a:spLocks noChangeArrowheads="1"/>
              </p:cNvSpPr>
              <p:nvPr/>
            </p:nvSpPr>
            <p:spPr bwMode="auto">
              <a:xfrm>
                <a:off x="3245" y="2346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7" name="Oval 125"/>
              <p:cNvSpPr>
                <a:spLocks noChangeArrowheads="1"/>
              </p:cNvSpPr>
              <p:nvPr/>
            </p:nvSpPr>
            <p:spPr bwMode="auto">
              <a:xfrm>
                <a:off x="3415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8" name="Oval 126"/>
              <p:cNvSpPr>
                <a:spLocks noChangeArrowheads="1"/>
              </p:cNvSpPr>
              <p:nvPr/>
            </p:nvSpPr>
            <p:spPr bwMode="auto">
              <a:xfrm>
                <a:off x="3586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9" name="Oval 127"/>
              <p:cNvSpPr>
                <a:spLocks noChangeArrowheads="1"/>
              </p:cNvSpPr>
              <p:nvPr/>
            </p:nvSpPr>
            <p:spPr bwMode="auto">
              <a:xfrm>
                <a:off x="3756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0" name="Oval 128"/>
              <p:cNvSpPr>
                <a:spLocks noChangeArrowheads="1"/>
              </p:cNvSpPr>
              <p:nvPr/>
            </p:nvSpPr>
            <p:spPr bwMode="auto">
              <a:xfrm>
                <a:off x="3927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1" name="Oval 129"/>
              <p:cNvSpPr>
                <a:spLocks noChangeArrowheads="1"/>
              </p:cNvSpPr>
              <p:nvPr/>
            </p:nvSpPr>
            <p:spPr bwMode="auto">
              <a:xfrm>
                <a:off x="4098" y="2346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2" name="Oval 130"/>
              <p:cNvSpPr>
                <a:spLocks noChangeArrowheads="1"/>
              </p:cNvSpPr>
              <p:nvPr/>
            </p:nvSpPr>
            <p:spPr bwMode="auto">
              <a:xfrm>
                <a:off x="4268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3" name="Oval 131"/>
              <p:cNvSpPr>
                <a:spLocks noChangeArrowheads="1"/>
              </p:cNvSpPr>
              <p:nvPr/>
            </p:nvSpPr>
            <p:spPr bwMode="auto">
              <a:xfrm>
                <a:off x="4438" y="2346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4" name="Oval 132"/>
              <p:cNvSpPr>
                <a:spLocks noChangeArrowheads="1"/>
              </p:cNvSpPr>
              <p:nvPr/>
            </p:nvSpPr>
            <p:spPr bwMode="auto">
              <a:xfrm>
                <a:off x="3245" y="217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5" name="Oval 133"/>
              <p:cNvSpPr>
                <a:spLocks noChangeArrowheads="1"/>
              </p:cNvSpPr>
              <p:nvPr/>
            </p:nvSpPr>
            <p:spPr bwMode="auto">
              <a:xfrm>
                <a:off x="3415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6" name="Oval 134"/>
              <p:cNvSpPr>
                <a:spLocks noChangeArrowheads="1"/>
              </p:cNvSpPr>
              <p:nvPr/>
            </p:nvSpPr>
            <p:spPr bwMode="auto">
              <a:xfrm>
                <a:off x="3586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7" name="Oval 135"/>
              <p:cNvSpPr>
                <a:spLocks noChangeArrowheads="1"/>
              </p:cNvSpPr>
              <p:nvPr/>
            </p:nvSpPr>
            <p:spPr bwMode="auto">
              <a:xfrm>
                <a:off x="3756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8" name="Oval 136"/>
              <p:cNvSpPr>
                <a:spLocks noChangeArrowheads="1"/>
              </p:cNvSpPr>
              <p:nvPr/>
            </p:nvSpPr>
            <p:spPr bwMode="auto">
              <a:xfrm>
                <a:off x="3927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9" name="Oval 137"/>
              <p:cNvSpPr>
                <a:spLocks noChangeArrowheads="1"/>
              </p:cNvSpPr>
              <p:nvPr/>
            </p:nvSpPr>
            <p:spPr bwMode="auto">
              <a:xfrm>
                <a:off x="4098" y="217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0" name="Oval 138"/>
              <p:cNvSpPr>
                <a:spLocks noChangeArrowheads="1"/>
              </p:cNvSpPr>
              <p:nvPr/>
            </p:nvSpPr>
            <p:spPr bwMode="auto">
              <a:xfrm>
                <a:off x="4268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1" name="Oval 139"/>
              <p:cNvSpPr>
                <a:spLocks noChangeArrowheads="1"/>
              </p:cNvSpPr>
              <p:nvPr/>
            </p:nvSpPr>
            <p:spPr bwMode="auto">
              <a:xfrm>
                <a:off x="4438" y="217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2" name="Oval 140"/>
              <p:cNvSpPr>
                <a:spLocks noChangeArrowheads="1"/>
              </p:cNvSpPr>
              <p:nvPr/>
            </p:nvSpPr>
            <p:spPr bwMode="auto">
              <a:xfrm>
                <a:off x="3245" y="200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3" name="Oval 141"/>
              <p:cNvSpPr>
                <a:spLocks noChangeArrowheads="1"/>
              </p:cNvSpPr>
              <p:nvPr/>
            </p:nvSpPr>
            <p:spPr bwMode="auto">
              <a:xfrm>
                <a:off x="3415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4" name="Oval 142"/>
              <p:cNvSpPr>
                <a:spLocks noChangeArrowheads="1"/>
              </p:cNvSpPr>
              <p:nvPr/>
            </p:nvSpPr>
            <p:spPr bwMode="auto">
              <a:xfrm>
                <a:off x="3586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5" name="Oval 143"/>
              <p:cNvSpPr>
                <a:spLocks noChangeArrowheads="1"/>
              </p:cNvSpPr>
              <p:nvPr/>
            </p:nvSpPr>
            <p:spPr bwMode="auto">
              <a:xfrm>
                <a:off x="3756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6" name="Oval 144"/>
              <p:cNvSpPr>
                <a:spLocks noChangeArrowheads="1"/>
              </p:cNvSpPr>
              <p:nvPr/>
            </p:nvSpPr>
            <p:spPr bwMode="auto">
              <a:xfrm>
                <a:off x="3927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7" name="Oval 145"/>
              <p:cNvSpPr>
                <a:spLocks noChangeArrowheads="1"/>
              </p:cNvSpPr>
              <p:nvPr/>
            </p:nvSpPr>
            <p:spPr bwMode="auto">
              <a:xfrm>
                <a:off x="4098" y="200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8" name="Oval 146"/>
              <p:cNvSpPr>
                <a:spLocks noChangeArrowheads="1"/>
              </p:cNvSpPr>
              <p:nvPr/>
            </p:nvSpPr>
            <p:spPr bwMode="auto">
              <a:xfrm>
                <a:off x="4268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9" name="Oval 147"/>
              <p:cNvSpPr>
                <a:spLocks noChangeArrowheads="1"/>
              </p:cNvSpPr>
              <p:nvPr/>
            </p:nvSpPr>
            <p:spPr bwMode="auto">
              <a:xfrm>
                <a:off x="4438" y="200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0" name="Line 148"/>
            <p:cNvSpPr>
              <a:spLocks noChangeShapeType="1"/>
            </p:cNvSpPr>
            <p:nvPr/>
          </p:nvSpPr>
          <p:spPr bwMode="auto">
            <a:xfrm>
              <a:off x="3962400" y="3657600"/>
              <a:ext cx="457200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3429000" y="1600200"/>
              <a:ext cx="4114800" cy="944563"/>
              <a:chOff x="3429000" y="1600200"/>
              <a:chExt cx="4114800" cy="944563"/>
            </a:xfrm>
          </p:grpSpPr>
          <p:sp>
            <p:nvSpPr>
              <p:cNvPr id="95309" name="Text Box 77"/>
              <p:cNvSpPr txBox="1">
                <a:spLocks noChangeArrowheads="1"/>
              </p:cNvSpPr>
              <p:nvPr/>
            </p:nvSpPr>
            <p:spPr bwMode="auto">
              <a:xfrm>
                <a:off x="4648200" y="1600200"/>
                <a:ext cx="2895600" cy="944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for </a:t>
                </a:r>
                <a:r>
                  <a:rPr lang="en-US" sz="1800" b="1" dirty="0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for </a:t>
                </a:r>
                <a:r>
                  <a:rPr lang="en-US" sz="1800" b="1" dirty="0" err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	A[j][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] = 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*j;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95391" name="Line 159"/>
              <p:cNvSpPr>
                <a:spLocks noChangeShapeType="1"/>
              </p:cNvSpPr>
              <p:nvPr/>
            </p:nvSpPr>
            <p:spPr bwMode="auto">
              <a:xfrm flipV="1">
                <a:off x="3733800" y="1752600"/>
                <a:ext cx="9144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92" name="Line 160"/>
              <p:cNvSpPr>
                <a:spLocks noChangeShapeType="1"/>
              </p:cNvSpPr>
              <p:nvPr/>
            </p:nvSpPr>
            <p:spPr bwMode="auto">
              <a:xfrm>
                <a:off x="3429000" y="1752600"/>
                <a:ext cx="15240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0D81C2-45C3-4B95-ADA0-48437A7A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7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(aka “Tiling”)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solidFill>
                  <a:srgbClr val="0000CC"/>
                </a:solidFill>
              </a:rPr>
              <a:t>now we can exploit temporal locality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6472" name="Text Box 2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6473" name="Line 2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6474" name="Group 218"/>
          <p:cNvGrpSpPr>
            <a:grpSpLocks/>
          </p:cNvGrpSpPr>
          <p:nvPr/>
        </p:nvGrpSpPr>
        <p:grpSpPr bwMode="auto">
          <a:xfrm>
            <a:off x="4724400" y="3048000"/>
            <a:ext cx="4267200" cy="2441575"/>
            <a:chOff x="288" y="1968"/>
            <a:chExt cx="2688" cy="1538"/>
          </a:xfrm>
        </p:grpSpPr>
        <p:grpSp>
          <p:nvGrpSpPr>
            <p:cNvPr id="96330" name="Group 74"/>
            <p:cNvGrpSpPr>
              <a:grpSpLocks/>
            </p:cNvGrpSpPr>
            <p:nvPr/>
          </p:nvGrpSpPr>
          <p:grpSpPr bwMode="auto">
            <a:xfrm>
              <a:off x="1632" y="2160"/>
              <a:ext cx="1344" cy="1346"/>
              <a:chOff x="432" y="1920"/>
              <a:chExt cx="1824" cy="1827"/>
            </a:xfrm>
          </p:grpSpPr>
          <p:sp>
            <p:nvSpPr>
              <p:cNvPr id="96331" name="Line 7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2" name="Line 7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3" name="Text Box 7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334" name="Text Box 7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335" name="Group 7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336" name="Oval 8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7" name="Oval 8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8" name="Oval 8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9" name="Oval 8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0" name="Oval 8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1" name="Oval 8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2" name="Oval 8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3" name="Oval 8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4" name="Oval 8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5" name="Oval 8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6" name="Oval 9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7" name="Oval 9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8" name="Oval 9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9" name="Oval 9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0" name="Oval 9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1" name="Oval 9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2" name="Oval 9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3" name="Oval 9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4" name="Oval 9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5" name="Oval 9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6" name="Oval 10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7" name="Oval 10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8" name="Oval 10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9" name="Oval 10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0" name="Oval 10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1" name="Oval 10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2" name="Oval 10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3" name="Oval 10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4" name="Oval 10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5" name="Oval 10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6" name="Oval 11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7" name="Oval 11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8" name="Oval 11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9" name="Oval 11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0" name="Oval 11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1" name="Oval 11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2" name="Oval 11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3" name="Oval 11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4" name="Oval 11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5" name="Oval 11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6" name="Oval 12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7" name="Oval 12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8" name="Oval 12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9" name="Oval 12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0" name="Oval 12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1" name="Oval 12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2" name="Oval 12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3" name="Oval 12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4" name="Oval 12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5" name="Oval 12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6" name="Oval 13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7" name="Oval 13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8" name="Oval 13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9" name="Oval 13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0" name="Oval 13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1" name="Oval 13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2" name="Oval 13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3" name="Oval 13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4" name="Oval 13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5" name="Oval 13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6" name="Oval 14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7" name="Oval 14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8" name="Oval 14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9" name="Oval 14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6400" name="Group 144"/>
            <p:cNvGrpSpPr>
              <a:grpSpLocks/>
            </p:cNvGrpSpPr>
            <p:nvPr/>
          </p:nvGrpSpPr>
          <p:grpSpPr bwMode="auto">
            <a:xfrm>
              <a:off x="288" y="2160"/>
              <a:ext cx="1344" cy="1346"/>
              <a:chOff x="432" y="1920"/>
              <a:chExt cx="1824" cy="1827"/>
            </a:xfrm>
          </p:grpSpPr>
          <p:sp>
            <p:nvSpPr>
              <p:cNvPr id="96401" name="Line 14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2" name="Line 14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3" name="Text Box 14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404" name="Text Box 14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405" name="Group 14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406" name="Oval 15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7" name="Oval 15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8" name="Oval 15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9" name="Oval 15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0" name="Oval 15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1" name="Oval 15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2" name="Oval 15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3" name="Oval 15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4" name="Oval 15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5" name="Oval 15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6" name="Oval 16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7" name="Oval 16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8" name="Oval 16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9" name="Oval 16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0" name="Oval 16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1" name="Oval 16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2" name="Oval 16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3" name="Oval 16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4" name="Oval 16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5" name="Oval 16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6" name="Oval 17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7" name="Oval 17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8" name="Oval 17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9" name="Oval 17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0" name="Oval 17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1" name="Oval 17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2" name="Oval 17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3" name="Oval 17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4" name="Oval 17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5" name="Oval 17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6" name="Oval 18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7" name="Oval 18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8" name="Oval 18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9" name="Oval 18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0" name="Oval 18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1" name="Oval 18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2" name="Oval 18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3" name="Oval 18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4" name="Oval 18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5" name="Oval 18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6" name="Oval 19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7" name="Oval 19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8" name="Oval 19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9" name="Oval 19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0" name="Oval 19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1" name="Oval 19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2" name="Oval 19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3" name="Oval 19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4" name="Oval 19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5" name="Oval 19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6" name="Oval 20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7" name="Oval 20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8" name="Oval 20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9" name="Oval 20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0" name="Oval 20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1" name="Oval 20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2" name="Oval 20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3" name="Oval 20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4" name="Oval 20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5" name="Oval 20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6" name="Oval 21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7" name="Oval 21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8" name="Oval 21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9" name="Oval 21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96470" name="Text Box 214"/>
            <p:cNvSpPr txBox="1">
              <a:spLocks noChangeArrowheads="1"/>
            </p:cNvSpPr>
            <p:nvPr/>
          </p:nvSpPr>
          <p:spPr bwMode="auto">
            <a:xfrm>
              <a:off x="768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A[i]</a:t>
              </a:r>
            </a:p>
          </p:txBody>
        </p:sp>
        <p:sp>
          <p:nvSpPr>
            <p:cNvPr id="96471" name="Text Box 215"/>
            <p:cNvSpPr txBox="1">
              <a:spLocks noChangeArrowheads="1"/>
            </p:cNvSpPr>
            <p:nvPr/>
          </p:nvSpPr>
          <p:spPr bwMode="auto">
            <a:xfrm>
              <a:off x="2160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A[j]</a:t>
              </a:r>
            </a:p>
          </p:txBody>
        </p:sp>
      </p:grpSp>
      <p:grpSp>
        <p:nvGrpSpPr>
          <p:cNvPr id="96476" name="Group 220"/>
          <p:cNvGrpSpPr>
            <a:grpSpLocks/>
          </p:cNvGrpSpPr>
          <p:nvPr/>
        </p:nvGrpSpPr>
        <p:grpSpPr bwMode="auto">
          <a:xfrm>
            <a:off x="2438400" y="3352800"/>
            <a:ext cx="2133600" cy="2136775"/>
            <a:chOff x="432" y="1920"/>
            <a:chExt cx="1824" cy="1827"/>
          </a:xfrm>
        </p:grpSpPr>
        <p:sp>
          <p:nvSpPr>
            <p:cNvPr id="96477" name="Line 22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8" name="Line 22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9" name="Text Box 22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480" name="Text Box 22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481" name="Group 22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482" name="Oval 22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3" name="Oval 22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4" name="Oval 22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5" name="Oval 22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6" name="Oval 23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7" name="Oval 23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8" name="Oval 23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9" name="Oval 23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0" name="Oval 23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1" name="Oval 23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2" name="Oval 23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3" name="Oval 23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4" name="Oval 23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5" name="Oval 23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6" name="Oval 24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7" name="Oval 24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8" name="Oval 24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9" name="Oval 24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0" name="Oval 24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1" name="Oval 24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2" name="Oval 24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3" name="Oval 24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4" name="Oval 24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5" name="Oval 24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6" name="Oval 25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7" name="Oval 25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8" name="Oval 25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9" name="Oval 25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0" name="Oval 25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1" name="Oval 25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2" name="Oval 25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3" name="Oval 25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4" name="Oval 25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5" name="Oval 25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6" name="Oval 26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7" name="Oval 26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8" name="Oval 26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9" name="Oval 26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0" name="Oval 26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1" name="Oval 26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2" name="Oval 26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3" name="Oval 26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4" name="Oval 26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5" name="Oval 26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6" name="Oval 27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7" name="Oval 27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8" name="Oval 27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9" name="Oval 27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0" name="Oval 27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1" name="Oval 27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2" name="Oval 27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3" name="Oval 27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4" name="Oval 27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5" name="Oval 27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6" name="Oval 28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7" name="Oval 28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8" name="Oval 28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9" name="Oval 28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0" name="Oval 28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1" name="Oval 28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2" name="Oval 28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3" name="Oval 28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4" name="Oval 28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5" name="Oval 28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6546" name="Group 290"/>
          <p:cNvGrpSpPr>
            <a:grpSpLocks/>
          </p:cNvGrpSpPr>
          <p:nvPr/>
        </p:nvGrpSpPr>
        <p:grpSpPr bwMode="auto">
          <a:xfrm>
            <a:off x="304800" y="3352800"/>
            <a:ext cx="2133600" cy="2136775"/>
            <a:chOff x="432" y="1920"/>
            <a:chExt cx="1824" cy="1827"/>
          </a:xfrm>
        </p:grpSpPr>
        <p:sp>
          <p:nvSpPr>
            <p:cNvPr id="96547" name="Line 29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8" name="Line 29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9" name="Text Box 29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550" name="Text Box 29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551" name="Group 29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552" name="Oval 29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3" name="Oval 29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4" name="Oval 29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5" name="Oval 29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6" name="Oval 30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7" name="Oval 30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8" name="Oval 30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9" name="Oval 30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0" name="Oval 30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1" name="Oval 30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2" name="Oval 30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3" name="Oval 30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4" name="Oval 30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5" name="Oval 30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6" name="Oval 31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7" name="Oval 31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8" name="Oval 31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9" name="Oval 31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0" name="Oval 31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1" name="Oval 31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2" name="Oval 31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3" name="Oval 31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4" name="Oval 31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5" name="Oval 31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6" name="Oval 32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7" name="Oval 32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8" name="Oval 32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9" name="Oval 32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0" name="Oval 32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1" name="Oval 32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2" name="Oval 32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3" name="Oval 32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4" name="Oval 32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5" name="Oval 32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6" name="Oval 33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7" name="Oval 33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8" name="Oval 33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9" name="Oval 33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0" name="Oval 33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1" name="Oval 33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2" name="Oval 33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3" name="Oval 33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4" name="Oval 33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5" name="Oval 33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6" name="Oval 34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7" name="Oval 34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8" name="Oval 34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9" name="Oval 34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0" name="Oval 34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1" name="Oval 34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2" name="Oval 34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3" name="Oval 34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4" name="Oval 34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5" name="Oval 34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6" name="Oval 35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7" name="Oval 35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8" name="Oval 35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9" name="Oval 35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0" name="Oval 35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1" name="Oval 35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2" name="Oval 35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3" name="Oval 35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4" name="Oval 35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5" name="Oval 35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6616" name="Text Box 360"/>
          <p:cNvSpPr txBox="1">
            <a:spLocks noChangeArrowheads="1"/>
          </p:cNvSpPr>
          <p:nvPr/>
        </p:nvSpPr>
        <p:spPr bwMode="auto">
          <a:xfrm>
            <a:off x="10668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A[i]</a:t>
            </a:r>
          </a:p>
        </p:txBody>
      </p:sp>
      <p:sp>
        <p:nvSpPr>
          <p:cNvPr id="96617" name="Text Box 361"/>
          <p:cNvSpPr txBox="1">
            <a:spLocks noChangeArrowheads="1"/>
          </p:cNvSpPr>
          <p:nvPr/>
        </p:nvSpPr>
        <p:spPr bwMode="auto">
          <a:xfrm>
            <a:off x="32766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A[j]</a:t>
            </a:r>
          </a:p>
        </p:txBody>
      </p:sp>
      <p:sp>
        <p:nvSpPr>
          <p:cNvPr id="96618" name="Line 362"/>
          <p:cNvSpPr>
            <a:spLocks noChangeShapeType="1"/>
          </p:cNvSpPr>
          <p:nvPr/>
        </p:nvSpPr>
        <p:spPr bwMode="auto">
          <a:xfrm>
            <a:off x="4724400" y="2895600"/>
            <a:ext cx="0" cy="26670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0DB407-DBFE-4929-A5D7-4111586A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293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on Visitation Order in Iteration Space</a:t>
            </a:r>
          </a:p>
        </p:txBody>
      </p:sp>
      <p:grpSp>
        <p:nvGrpSpPr>
          <p:cNvPr id="97285" name="Group 5"/>
          <p:cNvGrpSpPr>
            <a:grpSpLocks/>
          </p:cNvGrpSpPr>
          <p:nvPr/>
        </p:nvGrpSpPr>
        <p:grpSpPr bwMode="auto">
          <a:xfrm>
            <a:off x="609600" y="2895600"/>
            <a:ext cx="3886200" cy="3267075"/>
            <a:chOff x="2544" y="1200"/>
            <a:chExt cx="2688" cy="2260"/>
          </a:xfrm>
        </p:grpSpPr>
        <p:grpSp>
          <p:nvGrpSpPr>
            <p:cNvPr id="97286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7287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8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7291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7292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7293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29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7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06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0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19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2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32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3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45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7346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34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1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2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3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4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5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6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7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8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59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60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1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2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3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4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5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6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7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8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9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0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1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72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73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4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5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6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7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9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0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2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3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4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85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86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7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8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9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0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1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2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3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4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6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7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98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7399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0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1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2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3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4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5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6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7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8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9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0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411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7412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3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4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5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6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7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8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9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0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1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2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3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424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7425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7426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27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8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9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0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1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2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3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4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5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6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7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8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3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41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7442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3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4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5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46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7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8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9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0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1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2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3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4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55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6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57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7458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9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0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1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2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3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4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5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6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7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8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9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0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71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2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73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7474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5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6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7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8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2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8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6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8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89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7490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4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5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6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8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9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0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1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02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03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4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05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7506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07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8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9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0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1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2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3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4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5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6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7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8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19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0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21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7522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3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4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5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26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7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8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9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0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1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2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3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4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35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6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37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7538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9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0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1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2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3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4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5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6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7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8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9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0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51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53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7554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5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6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7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8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9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0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1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2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63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4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5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6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67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8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69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7570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1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2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3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4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5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6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7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8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9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0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1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82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83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4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85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7586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7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8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9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0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1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2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3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4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595" name="Text Box 315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7596" name="Text Box 3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0099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7597" name="Line 3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600" name="Group 320"/>
          <p:cNvGrpSpPr>
            <a:grpSpLocks/>
          </p:cNvGrpSpPr>
          <p:nvPr/>
        </p:nvGrpSpPr>
        <p:grpSpPr bwMode="auto">
          <a:xfrm>
            <a:off x="5072063" y="2895600"/>
            <a:ext cx="3538537" cy="2914650"/>
            <a:chOff x="3072" y="1200"/>
            <a:chExt cx="1488" cy="1296"/>
          </a:xfrm>
        </p:grpSpPr>
        <p:sp>
          <p:nvSpPr>
            <p:cNvPr id="97601" name="Line 321"/>
            <p:cNvSpPr>
              <a:spLocks noChangeShapeType="1"/>
            </p:cNvSpPr>
            <p:nvPr/>
          </p:nvSpPr>
          <p:spPr bwMode="auto">
            <a:xfrm flipV="1">
              <a:off x="3072" y="1200"/>
              <a:ext cx="0" cy="12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602" name="Line 322"/>
            <p:cNvSpPr>
              <a:spLocks noChangeShapeType="1"/>
            </p:cNvSpPr>
            <p:nvPr/>
          </p:nvSpPr>
          <p:spPr bwMode="auto">
            <a:xfrm flipV="1">
              <a:off x="3072" y="2496"/>
              <a:ext cx="1488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603" name="Text Box 323"/>
          <p:cNvSpPr txBox="1">
            <a:spLocks noChangeArrowheads="1"/>
          </p:cNvSpPr>
          <p:nvPr/>
        </p:nvSpPr>
        <p:spPr bwMode="auto">
          <a:xfrm>
            <a:off x="4724400" y="2965450"/>
            <a:ext cx="2778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97604" name="Text Box 324"/>
          <p:cNvSpPr txBox="1">
            <a:spLocks noChangeArrowheads="1"/>
          </p:cNvSpPr>
          <p:nvPr/>
        </p:nvSpPr>
        <p:spPr bwMode="auto">
          <a:xfrm>
            <a:off x="8262938" y="5880100"/>
            <a:ext cx="2778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grpSp>
        <p:nvGrpSpPr>
          <p:cNvPr id="97605" name="Group 325"/>
          <p:cNvGrpSpPr>
            <a:grpSpLocks/>
          </p:cNvGrpSpPr>
          <p:nvPr/>
        </p:nvGrpSpPr>
        <p:grpSpPr bwMode="auto">
          <a:xfrm>
            <a:off x="5002213" y="3243263"/>
            <a:ext cx="3192462" cy="2636837"/>
            <a:chOff x="2736" y="1440"/>
            <a:chExt cx="2208" cy="1824"/>
          </a:xfrm>
        </p:grpSpPr>
        <p:grpSp>
          <p:nvGrpSpPr>
            <p:cNvPr id="97606" name="Group 326"/>
            <p:cNvGrpSpPr>
              <a:grpSpLocks/>
            </p:cNvGrpSpPr>
            <p:nvPr/>
          </p:nvGrpSpPr>
          <p:grpSpPr bwMode="auto">
            <a:xfrm>
              <a:off x="2736" y="2592"/>
              <a:ext cx="2208" cy="672"/>
              <a:chOff x="2736" y="2592"/>
              <a:chExt cx="2208" cy="672"/>
            </a:xfrm>
          </p:grpSpPr>
          <p:grpSp>
            <p:nvGrpSpPr>
              <p:cNvPr id="97607" name="Group 327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08" name="Oval 32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09" name="Oval 32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0" name="Oval 33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1" name="Oval 33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2" name="Oval 33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3" name="Oval 33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4" name="Oval 33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5" name="Oval 33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6" name="Oval 33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7" name="Oval 33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8" name="Oval 33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9" name="Oval 33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20" name="Group 340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21" name="Oval 34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2" name="Oval 34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3" name="Oval 34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4" name="Oval 34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5" name="Oval 34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6" name="Oval 34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7" name="Oval 34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8" name="Oval 34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9" name="Oval 34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0" name="Oval 35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1" name="Oval 35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2" name="Oval 35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33" name="Group 353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34" name="Oval 35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5" name="Oval 35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6" name="Oval 35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7" name="Oval 35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8" name="Oval 35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9" name="Oval 35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0" name="Oval 36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1" name="Oval 36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2" name="Oval 36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3" name="Oval 36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4" name="Oval 36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5" name="Oval 36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46" name="Group 366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647" name="Oval 36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8" name="Oval 36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9" name="Oval 36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0" name="Oval 37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1" name="Oval 37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2" name="Oval 37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3" name="Oval 37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4" name="Oval 37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5" name="Oval 37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6" name="Oval 37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7" name="Oval 37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8" name="Oval 37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659" name="Group 379"/>
            <p:cNvGrpSpPr>
              <a:grpSpLocks/>
            </p:cNvGrpSpPr>
            <p:nvPr/>
          </p:nvGrpSpPr>
          <p:grpSpPr bwMode="auto">
            <a:xfrm>
              <a:off x="2736" y="1824"/>
              <a:ext cx="2208" cy="672"/>
              <a:chOff x="2736" y="2592"/>
              <a:chExt cx="2208" cy="672"/>
            </a:xfrm>
          </p:grpSpPr>
          <p:grpSp>
            <p:nvGrpSpPr>
              <p:cNvPr id="97660" name="Group 380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61" name="Oval 38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2" name="Oval 38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3" name="Oval 38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4" name="Oval 38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5" name="Oval 38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6" name="Oval 38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7" name="Oval 38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8" name="Oval 38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9" name="Oval 38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0" name="Oval 39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1" name="Oval 39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2" name="Oval 39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73" name="Group 393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74" name="Oval 39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5" name="Oval 39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6" name="Oval 39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7" name="Oval 39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8" name="Oval 39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9" name="Oval 39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0" name="Oval 40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1" name="Oval 40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2" name="Oval 40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3" name="Oval 40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4" name="Oval 40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5" name="Oval 40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86" name="Group 406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87" name="Oval 40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8" name="Oval 40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9" name="Oval 40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0" name="Oval 41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1" name="Oval 41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2" name="Oval 41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3" name="Oval 41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4" name="Oval 41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5" name="Oval 41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6" name="Oval 41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7" name="Oval 41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8" name="Oval 41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99" name="Group 419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700" name="Oval 420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1" name="Oval 421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2" name="Oval 422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3" name="Oval 423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4" name="Oval 424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5" name="Oval 425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6" name="Oval 426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7" name="Oval 427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8" name="Oval 428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9" name="Oval 429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0" name="Oval 430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1" name="Oval 431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712" name="Group 432"/>
            <p:cNvGrpSpPr>
              <a:grpSpLocks/>
            </p:cNvGrpSpPr>
            <p:nvPr/>
          </p:nvGrpSpPr>
          <p:grpSpPr bwMode="auto">
            <a:xfrm>
              <a:off x="2736" y="1632"/>
              <a:ext cx="2208" cy="96"/>
              <a:chOff x="2736" y="3168"/>
              <a:chExt cx="2208" cy="96"/>
            </a:xfrm>
          </p:grpSpPr>
          <p:sp>
            <p:nvSpPr>
              <p:cNvPr id="97713" name="Oval 433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4" name="Oval 434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5" name="Oval 435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6" name="Oval 436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7" name="Oval 437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8" name="Oval 438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9" name="Oval 439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0" name="Oval 440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1" name="Oval 441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2" name="Oval 442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3" name="Oval 443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4" name="Oval 444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725" name="Group 445"/>
            <p:cNvGrpSpPr>
              <a:grpSpLocks/>
            </p:cNvGrpSpPr>
            <p:nvPr/>
          </p:nvGrpSpPr>
          <p:grpSpPr bwMode="auto">
            <a:xfrm>
              <a:off x="2736" y="1440"/>
              <a:ext cx="2208" cy="96"/>
              <a:chOff x="2736" y="3168"/>
              <a:chExt cx="2208" cy="96"/>
            </a:xfrm>
          </p:grpSpPr>
          <p:sp>
            <p:nvSpPr>
              <p:cNvPr id="97726" name="Oval 446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7" name="Oval 447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8" name="Oval 448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9" name="Oval 449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0" name="Oval 450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1" name="Oval 451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2" name="Oval 452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3" name="Oval 453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4" name="Oval 454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5" name="Oval 455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6" name="Oval 456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7" name="Oval 457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7741" name="Line 461"/>
          <p:cNvSpPr>
            <a:spLocks noChangeShapeType="1"/>
          </p:cNvSpPr>
          <p:nvPr/>
        </p:nvSpPr>
        <p:spPr bwMode="auto">
          <a:xfrm>
            <a:off x="507206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2" name="Line 462"/>
          <p:cNvSpPr>
            <a:spLocks noChangeShapeType="1"/>
          </p:cNvSpPr>
          <p:nvPr/>
        </p:nvSpPr>
        <p:spPr bwMode="auto">
          <a:xfrm>
            <a:off x="5349875" y="58102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3" name="Line 463"/>
          <p:cNvSpPr>
            <a:spLocks noChangeShapeType="1"/>
          </p:cNvSpPr>
          <p:nvPr/>
        </p:nvSpPr>
        <p:spPr bwMode="auto">
          <a:xfrm>
            <a:off x="56261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6" name="Line 466"/>
          <p:cNvSpPr>
            <a:spLocks noChangeShapeType="1"/>
          </p:cNvSpPr>
          <p:nvPr/>
        </p:nvSpPr>
        <p:spPr bwMode="auto">
          <a:xfrm>
            <a:off x="6181725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7" name="Line 467"/>
          <p:cNvSpPr>
            <a:spLocks noChangeShapeType="1"/>
          </p:cNvSpPr>
          <p:nvPr/>
        </p:nvSpPr>
        <p:spPr bwMode="auto">
          <a:xfrm>
            <a:off x="645953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9" name="Line 469"/>
          <p:cNvSpPr>
            <a:spLocks noChangeShapeType="1"/>
          </p:cNvSpPr>
          <p:nvPr/>
        </p:nvSpPr>
        <p:spPr bwMode="auto">
          <a:xfrm>
            <a:off x="673735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1" name="Line 471"/>
          <p:cNvSpPr>
            <a:spLocks noChangeShapeType="1"/>
          </p:cNvSpPr>
          <p:nvPr/>
        </p:nvSpPr>
        <p:spPr bwMode="auto">
          <a:xfrm>
            <a:off x="729138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3" name="Line 473"/>
          <p:cNvSpPr>
            <a:spLocks noChangeShapeType="1"/>
          </p:cNvSpPr>
          <p:nvPr/>
        </p:nvSpPr>
        <p:spPr bwMode="auto">
          <a:xfrm>
            <a:off x="75692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4" name="Line 474"/>
          <p:cNvSpPr>
            <a:spLocks noChangeShapeType="1"/>
          </p:cNvSpPr>
          <p:nvPr/>
        </p:nvSpPr>
        <p:spPr bwMode="auto">
          <a:xfrm>
            <a:off x="784701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7" name="Line 477"/>
          <p:cNvSpPr>
            <a:spLocks noChangeShapeType="1"/>
          </p:cNvSpPr>
          <p:nvPr/>
        </p:nvSpPr>
        <p:spPr bwMode="auto">
          <a:xfrm>
            <a:off x="507206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8" name="Line 478"/>
          <p:cNvSpPr>
            <a:spLocks noChangeShapeType="1"/>
          </p:cNvSpPr>
          <p:nvPr/>
        </p:nvSpPr>
        <p:spPr bwMode="auto">
          <a:xfrm>
            <a:off x="5349875" y="55324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9" name="Line 479"/>
          <p:cNvSpPr>
            <a:spLocks noChangeShapeType="1"/>
          </p:cNvSpPr>
          <p:nvPr/>
        </p:nvSpPr>
        <p:spPr bwMode="auto">
          <a:xfrm>
            <a:off x="56261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2" name="Line 482"/>
          <p:cNvSpPr>
            <a:spLocks noChangeShapeType="1"/>
          </p:cNvSpPr>
          <p:nvPr/>
        </p:nvSpPr>
        <p:spPr bwMode="auto">
          <a:xfrm>
            <a:off x="6181725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3" name="Line 483"/>
          <p:cNvSpPr>
            <a:spLocks noChangeShapeType="1"/>
          </p:cNvSpPr>
          <p:nvPr/>
        </p:nvSpPr>
        <p:spPr bwMode="auto">
          <a:xfrm>
            <a:off x="645953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5" name="Line 485"/>
          <p:cNvSpPr>
            <a:spLocks noChangeShapeType="1"/>
          </p:cNvSpPr>
          <p:nvPr/>
        </p:nvSpPr>
        <p:spPr bwMode="auto">
          <a:xfrm>
            <a:off x="673735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7" name="Line 487"/>
          <p:cNvSpPr>
            <a:spLocks noChangeShapeType="1"/>
          </p:cNvSpPr>
          <p:nvPr/>
        </p:nvSpPr>
        <p:spPr bwMode="auto">
          <a:xfrm>
            <a:off x="729138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9" name="Line 489"/>
          <p:cNvSpPr>
            <a:spLocks noChangeShapeType="1"/>
          </p:cNvSpPr>
          <p:nvPr/>
        </p:nvSpPr>
        <p:spPr bwMode="auto">
          <a:xfrm>
            <a:off x="75692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0" name="Line 490"/>
          <p:cNvSpPr>
            <a:spLocks noChangeShapeType="1"/>
          </p:cNvSpPr>
          <p:nvPr/>
        </p:nvSpPr>
        <p:spPr bwMode="auto">
          <a:xfrm>
            <a:off x="784701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3" name="Line 493"/>
          <p:cNvSpPr>
            <a:spLocks noChangeShapeType="1"/>
          </p:cNvSpPr>
          <p:nvPr/>
        </p:nvSpPr>
        <p:spPr bwMode="auto">
          <a:xfrm>
            <a:off x="507206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4" name="Line 494"/>
          <p:cNvSpPr>
            <a:spLocks noChangeShapeType="1"/>
          </p:cNvSpPr>
          <p:nvPr/>
        </p:nvSpPr>
        <p:spPr bwMode="auto">
          <a:xfrm>
            <a:off x="5349875" y="52546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5" name="Line 495"/>
          <p:cNvSpPr>
            <a:spLocks noChangeShapeType="1"/>
          </p:cNvSpPr>
          <p:nvPr/>
        </p:nvSpPr>
        <p:spPr bwMode="auto">
          <a:xfrm>
            <a:off x="56261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8" name="Line 498"/>
          <p:cNvSpPr>
            <a:spLocks noChangeShapeType="1"/>
          </p:cNvSpPr>
          <p:nvPr/>
        </p:nvSpPr>
        <p:spPr bwMode="auto">
          <a:xfrm>
            <a:off x="6181725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9" name="Line 499"/>
          <p:cNvSpPr>
            <a:spLocks noChangeShapeType="1"/>
          </p:cNvSpPr>
          <p:nvPr/>
        </p:nvSpPr>
        <p:spPr bwMode="auto">
          <a:xfrm>
            <a:off x="645953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1" name="Line 501"/>
          <p:cNvSpPr>
            <a:spLocks noChangeShapeType="1"/>
          </p:cNvSpPr>
          <p:nvPr/>
        </p:nvSpPr>
        <p:spPr bwMode="auto">
          <a:xfrm>
            <a:off x="673735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3" name="Line 503"/>
          <p:cNvSpPr>
            <a:spLocks noChangeShapeType="1"/>
          </p:cNvSpPr>
          <p:nvPr/>
        </p:nvSpPr>
        <p:spPr bwMode="auto">
          <a:xfrm>
            <a:off x="729138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5" name="Line 505"/>
          <p:cNvSpPr>
            <a:spLocks noChangeShapeType="1"/>
          </p:cNvSpPr>
          <p:nvPr/>
        </p:nvSpPr>
        <p:spPr bwMode="auto">
          <a:xfrm>
            <a:off x="75692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6" name="Line 506"/>
          <p:cNvSpPr>
            <a:spLocks noChangeShapeType="1"/>
          </p:cNvSpPr>
          <p:nvPr/>
        </p:nvSpPr>
        <p:spPr bwMode="auto">
          <a:xfrm>
            <a:off x="784701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9" name="Line 509"/>
          <p:cNvSpPr>
            <a:spLocks noChangeShapeType="1"/>
          </p:cNvSpPr>
          <p:nvPr/>
        </p:nvSpPr>
        <p:spPr bwMode="auto">
          <a:xfrm>
            <a:off x="507206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0" name="Line 510"/>
          <p:cNvSpPr>
            <a:spLocks noChangeShapeType="1"/>
          </p:cNvSpPr>
          <p:nvPr/>
        </p:nvSpPr>
        <p:spPr bwMode="auto">
          <a:xfrm>
            <a:off x="5349875" y="497681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1" name="Line 511"/>
          <p:cNvSpPr>
            <a:spLocks noChangeShapeType="1"/>
          </p:cNvSpPr>
          <p:nvPr/>
        </p:nvSpPr>
        <p:spPr bwMode="auto">
          <a:xfrm>
            <a:off x="56261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4" name="Line 514"/>
          <p:cNvSpPr>
            <a:spLocks noChangeShapeType="1"/>
          </p:cNvSpPr>
          <p:nvPr/>
        </p:nvSpPr>
        <p:spPr bwMode="auto">
          <a:xfrm>
            <a:off x="6181725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5" name="Line 515"/>
          <p:cNvSpPr>
            <a:spLocks noChangeShapeType="1"/>
          </p:cNvSpPr>
          <p:nvPr/>
        </p:nvSpPr>
        <p:spPr bwMode="auto">
          <a:xfrm>
            <a:off x="645953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7" name="Line 517"/>
          <p:cNvSpPr>
            <a:spLocks noChangeShapeType="1"/>
          </p:cNvSpPr>
          <p:nvPr/>
        </p:nvSpPr>
        <p:spPr bwMode="auto">
          <a:xfrm>
            <a:off x="673735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9" name="Line 519"/>
          <p:cNvSpPr>
            <a:spLocks noChangeShapeType="1"/>
          </p:cNvSpPr>
          <p:nvPr/>
        </p:nvSpPr>
        <p:spPr bwMode="auto">
          <a:xfrm>
            <a:off x="729138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1" name="Line 521"/>
          <p:cNvSpPr>
            <a:spLocks noChangeShapeType="1"/>
          </p:cNvSpPr>
          <p:nvPr/>
        </p:nvSpPr>
        <p:spPr bwMode="auto">
          <a:xfrm>
            <a:off x="75692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2" name="Line 522"/>
          <p:cNvSpPr>
            <a:spLocks noChangeShapeType="1"/>
          </p:cNvSpPr>
          <p:nvPr/>
        </p:nvSpPr>
        <p:spPr bwMode="auto">
          <a:xfrm>
            <a:off x="784701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5" name="Line 525"/>
          <p:cNvSpPr>
            <a:spLocks noChangeShapeType="1"/>
          </p:cNvSpPr>
          <p:nvPr/>
        </p:nvSpPr>
        <p:spPr bwMode="auto">
          <a:xfrm>
            <a:off x="507206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6" name="Line 526"/>
          <p:cNvSpPr>
            <a:spLocks noChangeShapeType="1"/>
          </p:cNvSpPr>
          <p:nvPr/>
        </p:nvSpPr>
        <p:spPr bwMode="auto">
          <a:xfrm>
            <a:off x="5349875" y="469900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7" name="Line 527"/>
          <p:cNvSpPr>
            <a:spLocks noChangeShapeType="1"/>
          </p:cNvSpPr>
          <p:nvPr/>
        </p:nvSpPr>
        <p:spPr bwMode="auto">
          <a:xfrm>
            <a:off x="56261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0" name="Line 530"/>
          <p:cNvSpPr>
            <a:spLocks noChangeShapeType="1"/>
          </p:cNvSpPr>
          <p:nvPr/>
        </p:nvSpPr>
        <p:spPr bwMode="auto">
          <a:xfrm>
            <a:off x="6181725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1" name="Line 531"/>
          <p:cNvSpPr>
            <a:spLocks noChangeShapeType="1"/>
          </p:cNvSpPr>
          <p:nvPr/>
        </p:nvSpPr>
        <p:spPr bwMode="auto">
          <a:xfrm>
            <a:off x="645953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3" name="Line 533"/>
          <p:cNvSpPr>
            <a:spLocks noChangeShapeType="1"/>
          </p:cNvSpPr>
          <p:nvPr/>
        </p:nvSpPr>
        <p:spPr bwMode="auto">
          <a:xfrm>
            <a:off x="673735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5" name="Line 535"/>
          <p:cNvSpPr>
            <a:spLocks noChangeShapeType="1"/>
          </p:cNvSpPr>
          <p:nvPr/>
        </p:nvSpPr>
        <p:spPr bwMode="auto">
          <a:xfrm>
            <a:off x="729138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7" name="Line 537"/>
          <p:cNvSpPr>
            <a:spLocks noChangeShapeType="1"/>
          </p:cNvSpPr>
          <p:nvPr/>
        </p:nvSpPr>
        <p:spPr bwMode="auto">
          <a:xfrm>
            <a:off x="75692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8" name="Line 538"/>
          <p:cNvSpPr>
            <a:spLocks noChangeShapeType="1"/>
          </p:cNvSpPr>
          <p:nvPr/>
        </p:nvSpPr>
        <p:spPr bwMode="auto">
          <a:xfrm>
            <a:off x="784701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1" name="Line 541"/>
          <p:cNvSpPr>
            <a:spLocks noChangeShapeType="1"/>
          </p:cNvSpPr>
          <p:nvPr/>
        </p:nvSpPr>
        <p:spPr bwMode="auto">
          <a:xfrm>
            <a:off x="507206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2" name="Line 542"/>
          <p:cNvSpPr>
            <a:spLocks noChangeShapeType="1"/>
          </p:cNvSpPr>
          <p:nvPr/>
        </p:nvSpPr>
        <p:spPr bwMode="auto">
          <a:xfrm>
            <a:off x="5349875" y="442277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3" name="Line 543"/>
          <p:cNvSpPr>
            <a:spLocks noChangeShapeType="1"/>
          </p:cNvSpPr>
          <p:nvPr/>
        </p:nvSpPr>
        <p:spPr bwMode="auto">
          <a:xfrm>
            <a:off x="56261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6" name="Line 546"/>
          <p:cNvSpPr>
            <a:spLocks noChangeShapeType="1"/>
          </p:cNvSpPr>
          <p:nvPr/>
        </p:nvSpPr>
        <p:spPr bwMode="auto">
          <a:xfrm>
            <a:off x="6181725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7" name="Line 547"/>
          <p:cNvSpPr>
            <a:spLocks noChangeShapeType="1"/>
          </p:cNvSpPr>
          <p:nvPr/>
        </p:nvSpPr>
        <p:spPr bwMode="auto">
          <a:xfrm>
            <a:off x="645953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9" name="Line 549"/>
          <p:cNvSpPr>
            <a:spLocks noChangeShapeType="1"/>
          </p:cNvSpPr>
          <p:nvPr/>
        </p:nvSpPr>
        <p:spPr bwMode="auto">
          <a:xfrm>
            <a:off x="673735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1" name="Line 551"/>
          <p:cNvSpPr>
            <a:spLocks noChangeShapeType="1"/>
          </p:cNvSpPr>
          <p:nvPr/>
        </p:nvSpPr>
        <p:spPr bwMode="auto">
          <a:xfrm>
            <a:off x="729138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3" name="Line 553"/>
          <p:cNvSpPr>
            <a:spLocks noChangeShapeType="1"/>
          </p:cNvSpPr>
          <p:nvPr/>
        </p:nvSpPr>
        <p:spPr bwMode="auto">
          <a:xfrm>
            <a:off x="75692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4" name="Line 554"/>
          <p:cNvSpPr>
            <a:spLocks noChangeShapeType="1"/>
          </p:cNvSpPr>
          <p:nvPr/>
        </p:nvSpPr>
        <p:spPr bwMode="auto">
          <a:xfrm>
            <a:off x="784701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7" name="Line 557"/>
          <p:cNvSpPr>
            <a:spLocks noChangeShapeType="1"/>
          </p:cNvSpPr>
          <p:nvPr/>
        </p:nvSpPr>
        <p:spPr bwMode="auto">
          <a:xfrm>
            <a:off x="507206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8" name="Line 558"/>
          <p:cNvSpPr>
            <a:spLocks noChangeShapeType="1"/>
          </p:cNvSpPr>
          <p:nvPr/>
        </p:nvSpPr>
        <p:spPr bwMode="auto">
          <a:xfrm>
            <a:off x="5349875" y="414496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9" name="Line 559"/>
          <p:cNvSpPr>
            <a:spLocks noChangeShapeType="1"/>
          </p:cNvSpPr>
          <p:nvPr/>
        </p:nvSpPr>
        <p:spPr bwMode="auto">
          <a:xfrm>
            <a:off x="56261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2" name="Line 562"/>
          <p:cNvSpPr>
            <a:spLocks noChangeShapeType="1"/>
          </p:cNvSpPr>
          <p:nvPr/>
        </p:nvSpPr>
        <p:spPr bwMode="auto">
          <a:xfrm>
            <a:off x="6181725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3" name="Line 563"/>
          <p:cNvSpPr>
            <a:spLocks noChangeShapeType="1"/>
          </p:cNvSpPr>
          <p:nvPr/>
        </p:nvSpPr>
        <p:spPr bwMode="auto">
          <a:xfrm>
            <a:off x="645953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5" name="Line 565"/>
          <p:cNvSpPr>
            <a:spLocks noChangeShapeType="1"/>
          </p:cNvSpPr>
          <p:nvPr/>
        </p:nvSpPr>
        <p:spPr bwMode="auto">
          <a:xfrm>
            <a:off x="673735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7" name="Line 567"/>
          <p:cNvSpPr>
            <a:spLocks noChangeShapeType="1"/>
          </p:cNvSpPr>
          <p:nvPr/>
        </p:nvSpPr>
        <p:spPr bwMode="auto">
          <a:xfrm>
            <a:off x="729138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9" name="Line 569"/>
          <p:cNvSpPr>
            <a:spLocks noChangeShapeType="1"/>
          </p:cNvSpPr>
          <p:nvPr/>
        </p:nvSpPr>
        <p:spPr bwMode="auto">
          <a:xfrm>
            <a:off x="75692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0" name="Line 570"/>
          <p:cNvSpPr>
            <a:spLocks noChangeShapeType="1"/>
          </p:cNvSpPr>
          <p:nvPr/>
        </p:nvSpPr>
        <p:spPr bwMode="auto">
          <a:xfrm>
            <a:off x="784701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3" name="Line 573"/>
          <p:cNvSpPr>
            <a:spLocks noChangeShapeType="1"/>
          </p:cNvSpPr>
          <p:nvPr/>
        </p:nvSpPr>
        <p:spPr bwMode="auto">
          <a:xfrm>
            <a:off x="507206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4" name="Line 574"/>
          <p:cNvSpPr>
            <a:spLocks noChangeShapeType="1"/>
          </p:cNvSpPr>
          <p:nvPr/>
        </p:nvSpPr>
        <p:spPr bwMode="auto">
          <a:xfrm>
            <a:off x="5349875" y="38671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5" name="Line 575"/>
          <p:cNvSpPr>
            <a:spLocks noChangeShapeType="1"/>
          </p:cNvSpPr>
          <p:nvPr/>
        </p:nvSpPr>
        <p:spPr bwMode="auto">
          <a:xfrm>
            <a:off x="56261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8" name="Line 578"/>
          <p:cNvSpPr>
            <a:spLocks noChangeShapeType="1"/>
          </p:cNvSpPr>
          <p:nvPr/>
        </p:nvSpPr>
        <p:spPr bwMode="auto">
          <a:xfrm>
            <a:off x="6181725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9" name="Line 579"/>
          <p:cNvSpPr>
            <a:spLocks noChangeShapeType="1"/>
          </p:cNvSpPr>
          <p:nvPr/>
        </p:nvSpPr>
        <p:spPr bwMode="auto">
          <a:xfrm>
            <a:off x="645953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1" name="Line 581"/>
          <p:cNvSpPr>
            <a:spLocks noChangeShapeType="1"/>
          </p:cNvSpPr>
          <p:nvPr/>
        </p:nvSpPr>
        <p:spPr bwMode="auto">
          <a:xfrm>
            <a:off x="673735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3" name="Line 583"/>
          <p:cNvSpPr>
            <a:spLocks noChangeShapeType="1"/>
          </p:cNvSpPr>
          <p:nvPr/>
        </p:nvSpPr>
        <p:spPr bwMode="auto">
          <a:xfrm>
            <a:off x="729138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5" name="Line 585"/>
          <p:cNvSpPr>
            <a:spLocks noChangeShapeType="1"/>
          </p:cNvSpPr>
          <p:nvPr/>
        </p:nvSpPr>
        <p:spPr bwMode="auto">
          <a:xfrm>
            <a:off x="75692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6" name="Line 586"/>
          <p:cNvSpPr>
            <a:spLocks noChangeShapeType="1"/>
          </p:cNvSpPr>
          <p:nvPr/>
        </p:nvSpPr>
        <p:spPr bwMode="auto">
          <a:xfrm>
            <a:off x="784701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9" name="Line 589"/>
          <p:cNvSpPr>
            <a:spLocks noChangeShapeType="1"/>
          </p:cNvSpPr>
          <p:nvPr/>
        </p:nvSpPr>
        <p:spPr bwMode="auto">
          <a:xfrm>
            <a:off x="507206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0" name="Line 590"/>
          <p:cNvSpPr>
            <a:spLocks noChangeShapeType="1"/>
          </p:cNvSpPr>
          <p:nvPr/>
        </p:nvSpPr>
        <p:spPr bwMode="auto">
          <a:xfrm>
            <a:off x="5349875" y="35893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1" name="Line 591"/>
          <p:cNvSpPr>
            <a:spLocks noChangeShapeType="1"/>
          </p:cNvSpPr>
          <p:nvPr/>
        </p:nvSpPr>
        <p:spPr bwMode="auto">
          <a:xfrm>
            <a:off x="56261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4" name="Line 594"/>
          <p:cNvSpPr>
            <a:spLocks noChangeShapeType="1"/>
          </p:cNvSpPr>
          <p:nvPr/>
        </p:nvSpPr>
        <p:spPr bwMode="auto">
          <a:xfrm>
            <a:off x="6181725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5" name="Line 595"/>
          <p:cNvSpPr>
            <a:spLocks noChangeShapeType="1"/>
          </p:cNvSpPr>
          <p:nvPr/>
        </p:nvSpPr>
        <p:spPr bwMode="auto">
          <a:xfrm>
            <a:off x="645953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7" name="Line 597"/>
          <p:cNvSpPr>
            <a:spLocks noChangeShapeType="1"/>
          </p:cNvSpPr>
          <p:nvPr/>
        </p:nvSpPr>
        <p:spPr bwMode="auto">
          <a:xfrm>
            <a:off x="673735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9" name="Line 599"/>
          <p:cNvSpPr>
            <a:spLocks noChangeShapeType="1"/>
          </p:cNvSpPr>
          <p:nvPr/>
        </p:nvSpPr>
        <p:spPr bwMode="auto">
          <a:xfrm>
            <a:off x="729138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1" name="Line 601"/>
          <p:cNvSpPr>
            <a:spLocks noChangeShapeType="1"/>
          </p:cNvSpPr>
          <p:nvPr/>
        </p:nvSpPr>
        <p:spPr bwMode="auto">
          <a:xfrm>
            <a:off x="75692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2" name="Line 602"/>
          <p:cNvSpPr>
            <a:spLocks noChangeShapeType="1"/>
          </p:cNvSpPr>
          <p:nvPr/>
        </p:nvSpPr>
        <p:spPr bwMode="auto">
          <a:xfrm>
            <a:off x="784701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5" name="Line 605"/>
          <p:cNvSpPr>
            <a:spLocks noChangeShapeType="1"/>
          </p:cNvSpPr>
          <p:nvPr/>
        </p:nvSpPr>
        <p:spPr bwMode="auto">
          <a:xfrm>
            <a:off x="507206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6" name="Line 606"/>
          <p:cNvSpPr>
            <a:spLocks noChangeShapeType="1"/>
          </p:cNvSpPr>
          <p:nvPr/>
        </p:nvSpPr>
        <p:spPr bwMode="auto">
          <a:xfrm>
            <a:off x="5349875" y="33115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7" name="Line 607"/>
          <p:cNvSpPr>
            <a:spLocks noChangeShapeType="1"/>
          </p:cNvSpPr>
          <p:nvPr/>
        </p:nvSpPr>
        <p:spPr bwMode="auto">
          <a:xfrm>
            <a:off x="56261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0" name="Line 610"/>
          <p:cNvSpPr>
            <a:spLocks noChangeShapeType="1"/>
          </p:cNvSpPr>
          <p:nvPr/>
        </p:nvSpPr>
        <p:spPr bwMode="auto">
          <a:xfrm>
            <a:off x="6181725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1" name="Line 611"/>
          <p:cNvSpPr>
            <a:spLocks noChangeShapeType="1"/>
          </p:cNvSpPr>
          <p:nvPr/>
        </p:nvSpPr>
        <p:spPr bwMode="auto">
          <a:xfrm>
            <a:off x="645953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3" name="Line 613"/>
          <p:cNvSpPr>
            <a:spLocks noChangeShapeType="1"/>
          </p:cNvSpPr>
          <p:nvPr/>
        </p:nvSpPr>
        <p:spPr bwMode="auto">
          <a:xfrm>
            <a:off x="673735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5" name="Line 615"/>
          <p:cNvSpPr>
            <a:spLocks noChangeShapeType="1"/>
          </p:cNvSpPr>
          <p:nvPr/>
        </p:nvSpPr>
        <p:spPr bwMode="auto">
          <a:xfrm>
            <a:off x="729138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7" name="Line 617"/>
          <p:cNvSpPr>
            <a:spLocks noChangeShapeType="1"/>
          </p:cNvSpPr>
          <p:nvPr/>
        </p:nvSpPr>
        <p:spPr bwMode="auto">
          <a:xfrm>
            <a:off x="75692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8" name="Line 618"/>
          <p:cNvSpPr>
            <a:spLocks noChangeShapeType="1"/>
          </p:cNvSpPr>
          <p:nvPr/>
        </p:nvSpPr>
        <p:spPr bwMode="auto">
          <a:xfrm>
            <a:off x="784701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2" name="Group 642"/>
          <p:cNvGrpSpPr>
            <a:grpSpLocks/>
          </p:cNvGrpSpPr>
          <p:nvPr/>
        </p:nvGrpSpPr>
        <p:grpSpPr bwMode="auto">
          <a:xfrm>
            <a:off x="5029200" y="3276600"/>
            <a:ext cx="871538" cy="2514600"/>
            <a:chOff x="3168" y="2064"/>
            <a:chExt cx="549" cy="1584"/>
          </a:xfrm>
        </p:grpSpPr>
        <p:sp>
          <p:nvSpPr>
            <p:cNvPr id="97900" name="Line 620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0" name="Line 630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1" name="Line 631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4" name="Line 634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5" name="Line 635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6" name="Line 636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7" name="Line 637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8" name="Line 638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9" name="Line 639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20" name="Line 640"/>
          <p:cNvSpPr>
            <a:spLocks noChangeShapeType="1"/>
          </p:cNvSpPr>
          <p:nvPr/>
        </p:nvSpPr>
        <p:spPr bwMode="auto">
          <a:xfrm>
            <a:off x="5943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3" name="Group 643"/>
          <p:cNvGrpSpPr>
            <a:grpSpLocks/>
          </p:cNvGrpSpPr>
          <p:nvPr/>
        </p:nvGrpSpPr>
        <p:grpSpPr bwMode="auto">
          <a:xfrm>
            <a:off x="6172200" y="3276600"/>
            <a:ext cx="871538" cy="2514600"/>
            <a:chOff x="3168" y="2064"/>
            <a:chExt cx="549" cy="1584"/>
          </a:xfrm>
        </p:grpSpPr>
        <p:sp>
          <p:nvSpPr>
            <p:cNvPr id="97924" name="Line 64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5" name="Line 64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6" name="Line 64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7" name="Line 64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8" name="Line 64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9" name="Line 64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0" name="Line 65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1" name="Line 65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2" name="Line 65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933" name="Group 653"/>
          <p:cNvGrpSpPr>
            <a:grpSpLocks/>
          </p:cNvGrpSpPr>
          <p:nvPr/>
        </p:nvGrpSpPr>
        <p:grpSpPr bwMode="auto">
          <a:xfrm>
            <a:off x="7239000" y="3276600"/>
            <a:ext cx="871538" cy="2514600"/>
            <a:chOff x="3168" y="2064"/>
            <a:chExt cx="549" cy="1584"/>
          </a:xfrm>
        </p:grpSpPr>
        <p:sp>
          <p:nvSpPr>
            <p:cNvPr id="97934" name="Line 65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5" name="Line 65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6" name="Line 65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7" name="Line 65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8" name="Line 65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9" name="Line 65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0" name="Line 66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1" name="Line 66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2" name="Line 66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43" name="Line 663"/>
          <p:cNvSpPr>
            <a:spLocks noChangeShapeType="1"/>
          </p:cNvSpPr>
          <p:nvPr/>
        </p:nvSpPr>
        <p:spPr bwMode="auto">
          <a:xfrm>
            <a:off x="7086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374468-4730-43C9-9FC8-5BEF6C59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874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in Two Dimensions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1788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brings square </a:t>
            </a:r>
            <a:r>
              <a:rPr lang="en-US" sz="2000" dirty="0">
                <a:solidFill>
                  <a:srgbClr val="0000CC"/>
                </a:solidFill>
              </a:rPr>
              <a:t>sub-blocks of matrix “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b</a:t>
            </a:r>
            <a:r>
              <a:rPr lang="en-US" sz="2000" dirty="0">
                <a:solidFill>
                  <a:srgbClr val="0000CC"/>
                </a:solidFill>
              </a:rPr>
              <a:t>” </a:t>
            </a:r>
            <a:r>
              <a:rPr lang="en-US" sz="2000" dirty="0"/>
              <a:t>into the cache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CC0066"/>
                </a:solidFill>
              </a:rPr>
              <a:t>completely uses them up before moving on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3886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for k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	c[i,k] += a[i,j]*b[j,k];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114800" y="1981200"/>
            <a:ext cx="4800600" cy="176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for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for k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	c[</a:t>
            </a:r>
            <a:r>
              <a:rPr lang="en-US" sz="1600" b="1" dirty="0" err="1">
                <a:latin typeface="Courier New" pitchFamily="49" charset="0"/>
              </a:rPr>
              <a:t>i,k</a:t>
            </a:r>
            <a:r>
              <a:rPr lang="en-US" sz="1600" b="1" dirty="0">
                <a:latin typeface="Courier New" pitchFamily="49" charset="0"/>
              </a:rPr>
              <a:t>] += a[</a:t>
            </a:r>
            <a:r>
              <a:rPr lang="en-US" sz="1600" b="1" dirty="0" err="1">
                <a:latin typeface="Courier New" pitchFamily="49" charset="0"/>
              </a:rPr>
              <a:t>i,j</a:t>
            </a:r>
            <a:r>
              <a:rPr lang="en-US" sz="1600" b="1" dirty="0">
                <a:latin typeface="Courier New" pitchFamily="49" charset="0"/>
              </a:rPr>
              <a:t>]*b[</a:t>
            </a:r>
            <a:r>
              <a:rPr lang="en-US" sz="1600" b="1" dirty="0" err="1">
                <a:latin typeface="Courier New" pitchFamily="49" charset="0"/>
              </a:rPr>
              <a:t>j,k</a:t>
            </a: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C2F251-C611-4A27-A318-9CEE77B1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901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Predicting Cache Behavior through “Locality Analysis”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1800" dirty="0">
                <a:solidFill>
                  <a:srgbClr val="0000CC"/>
                </a:solidFill>
              </a:rPr>
              <a:t>Definitions: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Reuse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  <a:r>
              <a:rPr lang="en-US" sz="1800" dirty="0"/>
              <a:t> </a:t>
            </a:r>
          </a:p>
          <a:p>
            <a:pPr lvl="2"/>
            <a:r>
              <a:rPr lang="en-US" sz="1800" dirty="0"/>
              <a:t>accessing a location that </a:t>
            </a:r>
            <a:r>
              <a:rPr lang="en-US" sz="1800" dirty="0">
                <a:solidFill>
                  <a:srgbClr val="0000CC"/>
                </a:solidFill>
              </a:rPr>
              <a:t>has been accessed in the past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Locality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</a:p>
          <a:p>
            <a:pPr lvl="2"/>
            <a:r>
              <a:rPr lang="en-US" sz="1800" dirty="0"/>
              <a:t>accessing a location that is </a:t>
            </a:r>
            <a:r>
              <a:rPr lang="en-US" sz="1800" dirty="0">
                <a:solidFill>
                  <a:srgbClr val="0000CC"/>
                </a:solidFill>
              </a:rPr>
              <a:t>now found in the cache</a:t>
            </a:r>
          </a:p>
          <a:p>
            <a:pPr lvl="2"/>
            <a:endParaRPr lang="en-US" sz="1800" dirty="0"/>
          </a:p>
          <a:p>
            <a:r>
              <a:rPr lang="en-US" sz="1800" dirty="0">
                <a:solidFill>
                  <a:srgbClr val="0000CC"/>
                </a:solidFill>
              </a:rPr>
              <a:t>Key Insights</a:t>
            </a:r>
          </a:p>
          <a:p>
            <a:pPr lvl="1"/>
            <a:r>
              <a:rPr lang="en-US" sz="1800" dirty="0">
                <a:solidFill>
                  <a:srgbClr val="CC0066"/>
                </a:solidFill>
              </a:rPr>
              <a:t>Locality only occurs when there is reuse!</a:t>
            </a:r>
          </a:p>
          <a:p>
            <a:pPr lvl="1"/>
            <a:r>
              <a:rPr lang="en-US" sz="1800" dirty="0"/>
              <a:t>BUT, reuse does not necessarily result in locality.</a:t>
            </a:r>
          </a:p>
          <a:p>
            <a:pPr lvl="2"/>
            <a:r>
              <a:rPr lang="en-US" sz="1800" dirty="0"/>
              <a:t>why not?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13B96A-35E3-44D0-BD48-1FA3F00F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18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CC0066"/>
                </a:solidFill>
              </a:rPr>
              <a:t>reuse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localized iteration space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locality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1D1838-C997-418F-934C-9ED30222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2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 Reuse/Locality</a:t>
            </a:r>
          </a:p>
        </p:txBody>
      </p:sp>
      <p:sp>
        <p:nvSpPr>
          <p:cNvPr id="10138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1908175" y="1668462"/>
            <a:ext cx="5334000" cy="1387475"/>
          </a:xfrm>
          <a:noFill/>
          <a:ln/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for </a:t>
            </a:r>
            <a:r>
              <a:rPr kumimoji="0"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 = 0 to 2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for </a:t>
            </a:r>
            <a:r>
              <a:rPr kumimoji="0"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kumimoji="0" lang="en-US" sz="1800" b="1" dirty="0">
                <a:latin typeface="Courier New" pitchFamily="49" charset="0"/>
              </a:rPr>
              <a:t> = 0 to 100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		A[</a:t>
            </a:r>
            <a:r>
              <a:rPr kumimoji="0" lang="en-US" sz="1800" b="1" dirty="0" err="1"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][j] = B[j][0] + B[j+1][0];</a:t>
            </a:r>
          </a:p>
        </p:txBody>
      </p: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10138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0138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458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01456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89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90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1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2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3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4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5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6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7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8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9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0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1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2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3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4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5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6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7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8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9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0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1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2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3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4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5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57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101522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101521" name="Group 145"/>
            <p:cNvGrpSpPr>
              <a:grpSpLocks/>
            </p:cNvGrpSpPr>
            <p:nvPr/>
          </p:nvGrpSpPr>
          <p:grpSpPr bwMode="auto">
            <a:xfrm>
              <a:off x="3276600" y="3657600"/>
              <a:ext cx="2667000" cy="1254125"/>
              <a:chOff x="2064" y="2304"/>
              <a:chExt cx="1680" cy="790"/>
            </a:xfrm>
          </p:grpSpPr>
          <p:sp>
            <p:nvSpPr>
              <p:cNvPr id="101461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2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3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4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5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6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7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8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9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0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1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2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3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4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5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6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7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8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9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0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1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2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3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4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5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6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7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8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89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101523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101492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3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4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5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6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7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8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9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0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1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2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3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4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5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6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7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8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9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0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1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2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3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4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5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6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7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8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9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20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1524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75A621-2FEF-42BE-97B3-7DE23D3DA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91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884D4E-D029-45E7-A0FF-86B30EF3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Complicated Example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67300"/>
            <a:ext cx="8178800" cy="1028700"/>
          </a:xfrm>
        </p:spPr>
        <p:txBody>
          <a:bodyPr/>
          <a:lstStyle/>
          <a:p>
            <a:r>
              <a:rPr lang="en-US" dirty="0" err="1"/>
              <a:t>Nullspace</a:t>
            </a:r>
            <a:r>
              <a:rPr lang="en-US" dirty="0"/>
              <a:t> of            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953000" y="1828800"/>
            <a:ext cx="3810000" cy="2798763"/>
            <a:chOff x="4953000" y="1828800"/>
            <a:chExt cx="3810000" cy="2798763"/>
          </a:xfrm>
        </p:grpSpPr>
        <p:grpSp>
          <p:nvGrpSpPr>
            <p:cNvPr id="110667" name="Group 75"/>
            <p:cNvGrpSpPr>
              <a:grpSpLocks/>
            </p:cNvGrpSpPr>
            <p:nvPr/>
          </p:nvGrpSpPr>
          <p:grpSpPr bwMode="auto">
            <a:xfrm>
              <a:off x="7772400" y="2057400"/>
              <a:ext cx="990600" cy="762000"/>
              <a:chOff x="4848" y="1728"/>
              <a:chExt cx="624" cy="480"/>
            </a:xfrm>
          </p:grpSpPr>
          <p:sp>
            <p:nvSpPr>
              <p:cNvPr id="110668" name="Oval 76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9" name="Oval 77"/>
              <p:cNvSpPr>
                <a:spLocks noChangeArrowheads="1"/>
              </p:cNvSpPr>
              <p:nvPr/>
            </p:nvSpPr>
            <p:spPr bwMode="auto">
              <a:xfrm>
                <a:off x="4944" y="1824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0" name="Text Box 78"/>
              <p:cNvSpPr txBox="1">
                <a:spLocks noChangeArrowheads="1"/>
              </p:cNvSpPr>
              <p:nvPr/>
            </p:nvSpPr>
            <p:spPr bwMode="auto">
              <a:xfrm>
                <a:off x="5040" y="1776"/>
                <a:ext cx="28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Hit</a:t>
                </a:r>
              </a:p>
            </p:txBody>
          </p:sp>
          <p:sp>
            <p:nvSpPr>
              <p:cNvPr id="110671" name="Text Box 79"/>
              <p:cNvSpPr txBox="1">
                <a:spLocks noChangeArrowheads="1"/>
              </p:cNvSpPr>
              <p:nvPr/>
            </p:nvSpPr>
            <p:spPr bwMode="auto">
              <a:xfrm>
                <a:off x="5040" y="1968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Miss</a:t>
                </a:r>
              </a:p>
            </p:txBody>
          </p:sp>
          <p:sp>
            <p:nvSpPr>
              <p:cNvPr id="110672" name="Rectangle 80"/>
              <p:cNvSpPr>
                <a:spLocks noChangeArrowheads="1"/>
              </p:cNvSpPr>
              <p:nvPr/>
            </p:nvSpPr>
            <p:spPr bwMode="auto">
              <a:xfrm>
                <a:off x="4848" y="1728"/>
                <a:ext cx="624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86" name="Group 94"/>
            <p:cNvGrpSpPr>
              <a:grpSpLocks/>
            </p:cNvGrpSpPr>
            <p:nvPr/>
          </p:nvGrpSpPr>
          <p:grpSpPr bwMode="auto">
            <a:xfrm>
              <a:off x="4953000" y="1828800"/>
              <a:ext cx="2895600" cy="2798763"/>
              <a:chOff x="2880" y="1104"/>
              <a:chExt cx="1824" cy="1763"/>
            </a:xfrm>
          </p:grpSpPr>
          <p:sp>
            <p:nvSpPr>
              <p:cNvPr id="110598" name="Line 6"/>
              <p:cNvSpPr>
                <a:spLocks noChangeShapeType="1"/>
              </p:cNvSpPr>
              <p:nvPr/>
            </p:nvSpPr>
            <p:spPr bwMode="auto">
              <a:xfrm flipH="1" flipV="1">
                <a:off x="3168" y="110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99" name="Line 7"/>
              <p:cNvSpPr>
                <a:spLocks noChangeShapeType="1"/>
              </p:cNvSpPr>
              <p:nvPr/>
            </p:nvSpPr>
            <p:spPr bwMode="auto">
              <a:xfrm flipV="1">
                <a:off x="3168" y="2592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0" name="Text Box 8"/>
              <p:cNvSpPr txBox="1">
                <a:spLocks noChangeArrowheads="1"/>
              </p:cNvSpPr>
              <p:nvPr/>
            </p:nvSpPr>
            <p:spPr bwMode="auto">
              <a:xfrm>
                <a:off x="2880" y="1152"/>
                <a:ext cx="183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1" name="Text Box 9"/>
              <p:cNvSpPr txBox="1">
                <a:spLocks noChangeArrowheads="1"/>
              </p:cNvSpPr>
              <p:nvPr/>
            </p:nvSpPr>
            <p:spPr bwMode="auto">
              <a:xfrm>
                <a:off x="4464" y="2688"/>
                <a:ext cx="18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3" name="Oval 11"/>
              <p:cNvSpPr>
                <a:spLocks noChangeArrowheads="1"/>
              </p:cNvSpPr>
              <p:nvPr/>
            </p:nvSpPr>
            <p:spPr bwMode="auto">
              <a:xfrm>
                <a:off x="312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4" name="Oval 12"/>
              <p:cNvSpPr>
                <a:spLocks noChangeArrowheads="1"/>
              </p:cNvSpPr>
              <p:nvPr/>
            </p:nvSpPr>
            <p:spPr bwMode="auto">
              <a:xfrm>
                <a:off x="330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5" name="Oval 13"/>
              <p:cNvSpPr>
                <a:spLocks noChangeArrowheads="1"/>
              </p:cNvSpPr>
              <p:nvPr/>
            </p:nvSpPr>
            <p:spPr bwMode="auto">
              <a:xfrm>
                <a:off x="349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6" name="Oval 14"/>
              <p:cNvSpPr>
                <a:spLocks noChangeArrowheads="1"/>
              </p:cNvSpPr>
              <p:nvPr/>
            </p:nvSpPr>
            <p:spPr bwMode="auto">
              <a:xfrm>
                <a:off x="367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7" name="Oval 15"/>
              <p:cNvSpPr>
                <a:spLocks noChangeArrowheads="1"/>
              </p:cNvSpPr>
              <p:nvPr/>
            </p:nvSpPr>
            <p:spPr bwMode="auto">
              <a:xfrm>
                <a:off x="386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8" name="Oval 16"/>
              <p:cNvSpPr>
                <a:spLocks noChangeArrowheads="1"/>
              </p:cNvSpPr>
              <p:nvPr/>
            </p:nvSpPr>
            <p:spPr bwMode="auto">
              <a:xfrm>
                <a:off x="404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9" name="Oval 17"/>
              <p:cNvSpPr>
                <a:spLocks noChangeArrowheads="1"/>
              </p:cNvSpPr>
              <p:nvPr/>
            </p:nvSpPr>
            <p:spPr bwMode="auto">
              <a:xfrm>
                <a:off x="423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0" name="Oval 18"/>
              <p:cNvSpPr>
                <a:spLocks noChangeArrowheads="1"/>
              </p:cNvSpPr>
              <p:nvPr/>
            </p:nvSpPr>
            <p:spPr bwMode="auto">
              <a:xfrm>
                <a:off x="441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1" name="Oval 19"/>
              <p:cNvSpPr>
                <a:spLocks noChangeArrowheads="1"/>
              </p:cNvSpPr>
              <p:nvPr/>
            </p:nvSpPr>
            <p:spPr bwMode="auto">
              <a:xfrm>
                <a:off x="312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2" name="Oval 20"/>
              <p:cNvSpPr>
                <a:spLocks noChangeArrowheads="1"/>
              </p:cNvSpPr>
              <p:nvPr/>
            </p:nvSpPr>
            <p:spPr bwMode="auto">
              <a:xfrm>
                <a:off x="330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3" name="Oval 21"/>
              <p:cNvSpPr>
                <a:spLocks noChangeArrowheads="1"/>
              </p:cNvSpPr>
              <p:nvPr/>
            </p:nvSpPr>
            <p:spPr bwMode="auto">
              <a:xfrm>
                <a:off x="349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4" name="Oval 22"/>
              <p:cNvSpPr>
                <a:spLocks noChangeArrowheads="1"/>
              </p:cNvSpPr>
              <p:nvPr/>
            </p:nvSpPr>
            <p:spPr bwMode="auto">
              <a:xfrm>
                <a:off x="367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5" name="Oval 23"/>
              <p:cNvSpPr>
                <a:spLocks noChangeArrowheads="1"/>
              </p:cNvSpPr>
              <p:nvPr/>
            </p:nvSpPr>
            <p:spPr bwMode="auto">
              <a:xfrm>
                <a:off x="386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6" name="Oval 24"/>
              <p:cNvSpPr>
                <a:spLocks noChangeArrowheads="1"/>
              </p:cNvSpPr>
              <p:nvPr/>
            </p:nvSpPr>
            <p:spPr bwMode="auto">
              <a:xfrm>
                <a:off x="4046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7" name="Oval 25"/>
              <p:cNvSpPr>
                <a:spLocks noChangeArrowheads="1"/>
              </p:cNvSpPr>
              <p:nvPr/>
            </p:nvSpPr>
            <p:spPr bwMode="auto">
              <a:xfrm>
                <a:off x="423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Oval 26"/>
              <p:cNvSpPr>
                <a:spLocks noChangeArrowheads="1"/>
              </p:cNvSpPr>
              <p:nvPr/>
            </p:nvSpPr>
            <p:spPr bwMode="auto">
              <a:xfrm>
                <a:off x="4416" y="235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Oval 27"/>
              <p:cNvSpPr>
                <a:spLocks noChangeArrowheads="1"/>
              </p:cNvSpPr>
              <p:nvPr/>
            </p:nvSpPr>
            <p:spPr bwMode="auto">
              <a:xfrm>
                <a:off x="312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0" name="Oval 28"/>
              <p:cNvSpPr>
                <a:spLocks noChangeArrowheads="1"/>
              </p:cNvSpPr>
              <p:nvPr/>
            </p:nvSpPr>
            <p:spPr bwMode="auto">
              <a:xfrm>
                <a:off x="330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Oval 29"/>
              <p:cNvSpPr>
                <a:spLocks noChangeArrowheads="1"/>
              </p:cNvSpPr>
              <p:nvPr/>
            </p:nvSpPr>
            <p:spPr bwMode="auto">
              <a:xfrm>
                <a:off x="349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2" name="Oval 30"/>
              <p:cNvSpPr>
                <a:spLocks noChangeArrowheads="1"/>
              </p:cNvSpPr>
              <p:nvPr/>
            </p:nvSpPr>
            <p:spPr bwMode="auto">
              <a:xfrm>
                <a:off x="367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3" name="Oval 31"/>
              <p:cNvSpPr>
                <a:spLocks noChangeArrowheads="1"/>
              </p:cNvSpPr>
              <p:nvPr/>
            </p:nvSpPr>
            <p:spPr bwMode="auto">
              <a:xfrm>
                <a:off x="386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4" name="Oval 32"/>
              <p:cNvSpPr>
                <a:spLocks noChangeArrowheads="1"/>
              </p:cNvSpPr>
              <p:nvPr/>
            </p:nvSpPr>
            <p:spPr bwMode="auto">
              <a:xfrm>
                <a:off x="4046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5" name="Oval 33"/>
              <p:cNvSpPr>
                <a:spLocks noChangeArrowheads="1"/>
              </p:cNvSpPr>
              <p:nvPr/>
            </p:nvSpPr>
            <p:spPr bwMode="auto">
              <a:xfrm>
                <a:off x="423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6" name="Oval 34"/>
              <p:cNvSpPr>
                <a:spLocks noChangeArrowheads="1"/>
              </p:cNvSpPr>
              <p:nvPr/>
            </p:nvSpPr>
            <p:spPr bwMode="auto">
              <a:xfrm>
                <a:off x="4416" y="217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7" name="Oval 35"/>
              <p:cNvSpPr>
                <a:spLocks noChangeArrowheads="1"/>
              </p:cNvSpPr>
              <p:nvPr/>
            </p:nvSpPr>
            <p:spPr bwMode="auto">
              <a:xfrm>
                <a:off x="312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8" name="Oval 36"/>
              <p:cNvSpPr>
                <a:spLocks noChangeArrowheads="1"/>
              </p:cNvSpPr>
              <p:nvPr/>
            </p:nvSpPr>
            <p:spPr bwMode="auto">
              <a:xfrm>
                <a:off x="330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9" name="Oval 37"/>
              <p:cNvSpPr>
                <a:spLocks noChangeArrowheads="1"/>
              </p:cNvSpPr>
              <p:nvPr/>
            </p:nvSpPr>
            <p:spPr bwMode="auto">
              <a:xfrm>
                <a:off x="349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0" name="Oval 38"/>
              <p:cNvSpPr>
                <a:spLocks noChangeArrowheads="1"/>
              </p:cNvSpPr>
              <p:nvPr/>
            </p:nvSpPr>
            <p:spPr bwMode="auto">
              <a:xfrm>
                <a:off x="367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1" name="Oval 39"/>
              <p:cNvSpPr>
                <a:spLocks noChangeArrowheads="1"/>
              </p:cNvSpPr>
              <p:nvPr/>
            </p:nvSpPr>
            <p:spPr bwMode="auto">
              <a:xfrm>
                <a:off x="386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2" name="Oval 40"/>
              <p:cNvSpPr>
                <a:spLocks noChangeArrowheads="1"/>
              </p:cNvSpPr>
              <p:nvPr/>
            </p:nvSpPr>
            <p:spPr bwMode="auto">
              <a:xfrm>
                <a:off x="4046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3" name="Oval 41"/>
              <p:cNvSpPr>
                <a:spLocks noChangeArrowheads="1"/>
              </p:cNvSpPr>
              <p:nvPr/>
            </p:nvSpPr>
            <p:spPr bwMode="auto">
              <a:xfrm>
                <a:off x="423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4" name="Oval 42"/>
              <p:cNvSpPr>
                <a:spLocks noChangeArrowheads="1"/>
              </p:cNvSpPr>
              <p:nvPr/>
            </p:nvSpPr>
            <p:spPr bwMode="auto">
              <a:xfrm>
                <a:off x="4416" y="198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5" name="Oval 43"/>
              <p:cNvSpPr>
                <a:spLocks noChangeArrowheads="1"/>
              </p:cNvSpPr>
              <p:nvPr/>
            </p:nvSpPr>
            <p:spPr bwMode="auto">
              <a:xfrm>
                <a:off x="312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6" name="Oval 44"/>
              <p:cNvSpPr>
                <a:spLocks noChangeArrowheads="1"/>
              </p:cNvSpPr>
              <p:nvPr/>
            </p:nvSpPr>
            <p:spPr bwMode="auto">
              <a:xfrm>
                <a:off x="330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7" name="Oval 45"/>
              <p:cNvSpPr>
                <a:spLocks noChangeArrowheads="1"/>
              </p:cNvSpPr>
              <p:nvPr/>
            </p:nvSpPr>
            <p:spPr bwMode="auto">
              <a:xfrm>
                <a:off x="349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8" name="Oval 46"/>
              <p:cNvSpPr>
                <a:spLocks noChangeArrowheads="1"/>
              </p:cNvSpPr>
              <p:nvPr/>
            </p:nvSpPr>
            <p:spPr bwMode="auto">
              <a:xfrm>
                <a:off x="367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9" name="Oval 47"/>
              <p:cNvSpPr>
                <a:spLocks noChangeArrowheads="1"/>
              </p:cNvSpPr>
              <p:nvPr/>
            </p:nvSpPr>
            <p:spPr bwMode="auto">
              <a:xfrm>
                <a:off x="386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0" name="Oval 48"/>
              <p:cNvSpPr>
                <a:spLocks noChangeArrowheads="1"/>
              </p:cNvSpPr>
              <p:nvPr/>
            </p:nvSpPr>
            <p:spPr bwMode="auto">
              <a:xfrm>
                <a:off x="4046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1" name="Oval 49"/>
              <p:cNvSpPr>
                <a:spLocks noChangeArrowheads="1"/>
              </p:cNvSpPr>
              <p:nvPr/>
            </p:nvSpPr>
            <p:spPr bwMode="auto">
              <a:xfrm>
                <a:off x="423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2" name="Oval 50"/>
              <p:cNvSpPr>
                <a:spLocks noChangeArrowheads="1"/>
              </p:cNvSpPr>
              <p:nvPr/>
            </p:nvSpPr>
            <p:spPr bwMode="auto">
              <a:xfrm>
                <a:off x="4416" y="180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3" name="Oval 51"/>
              <p:cNvSpPr>
                <a:spLocks noChangeArrowheads="1"/>
              </p:cNvSpPr>
              <p:nvPr/>
            </p:nvSpPr>
            <p:spPr bwMode="auto">
              <a:xfrm>
                <a:off x="312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4" name="Oval 52"/>
              <p:cNvSpPr>
                <a:spLocks noChangeArrowheads="1"/>
              </p:cNvSpPr>
              <p:nvPr/>
            </p:nvSpPr>
            <p:spPr bwMode="auto">
              <a:xfrm>
                <a:off x="330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5" name="Oval 53"/>
              <p:cNvSpPr>
                <a:spLocks noChangeArrowheads="1"/>
              </p:cNvSpPr>
              <p:nvPr/>
            </p:nvSpPr>
            <p:spPr bwMode="auto">
              <a:xfrm>
                <a:off x="349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6" name="Oval 54"/>
              <p:cNvSpPr>
                <a:spLocks noChangeArrowheads="1"/>
              </p:cNvSpPr>
              <p:nvPr/>
            </p:nvSpPr>
            <p:spPr bwMode="auto">
              <a:xfrm>
                <a:off x="367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7" name="Oval 55"/>
              <p:cNvSpPr>
                <a:spLocks noChangeArrowheads="1"/>
              </p:cNvSpPr>
              <p:nvPr/>
            </p:nvSpPr>
            <p:spPr bwMode="auto">
              <a:xfrm>
                <a:off x="386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8" name="Oval 56"/>
              <p:cNvSpPr>
                <a:spLocks noChangeArrowheads="1"/>
              </p:cNvSpPr>
              <p:nvPr/>
            </p:nvSpPr>
            <p:spPr bwMode="auto">
              <a:xfrm>
                <a:off x="4046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9" name="Oval 57"/>
              <p:cNvSpPr>
                <a:spLocks noChangeArrowheads="1"/>
              </p:cNvSpPr>
              <p:nvPr/>
            </p:nvSpPr>
            <p:spPr bwMode="auto">
              <a:xfrm>
                <a:off x="423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0" name="Oval 58"/>
              <p:cNvSpPr>
                <a:spLocks noChangeArrowheads="1"/>
              </p:cNvSpPr>
              <p:nvPr/>
            </p:nvSpPr>
            <p:spPr bwMode="auto">
              <a:xfrm>
                <a:off x="4416" y="161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1" name="Oval 59"/>
              <p:cNvSpPr>
                <a:spLocks noChangeArrowheads="1"/>
              </p:cNvSpPr>
              <p:nvPr/>
            </p:nvSpPr>
            <p:spPr bwMode="auto">
              <a:xfrm>
                <a:off x="312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2" name="Oval 60"/>
              <p:cNvSpPr>
                <a:spLocks noChangeArrowheads="1"/>
              </p:cNvSpPr>
              <p:nvPr/>
            </p:nvSpPr>
            <p:spPr bwMode="auto">
              <a:xfrm>
                <a:off x="330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3" name="Oval 61"/>
              <p:cNvSpPr>
                <a:spLocks noChangeArrowheads="1"/>
              </p:cNvSpPr>
              <p:nvPr/>
            </p:nvSpPr>
            <p:spPr bwMode="auto">
              <a:xfrm>
                <a:off x="349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4" name="Oval 62"/>
              <p:cNvSpPr>
                <a:spLocks noChangeArrowheads="1"/>
              </p:cNvSpPr>
              <p:nvPr/>
            </p:nvSpPr>
            <p:spPr bwMode="auto">
              <a:xfrm>
                <a:off x="367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5" name="Oval 63"/>
              <p:cNvSpPr>
                <a:spLocks noChangeArrowheads="1"/>
              </p:cNvSpPr>
              <p:nvPr/>
            </p:nvSpPr>
            <p:spPr bwMode="auto">
              <a:xfrm>
                <a:off x="386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6" name="Oval 64"/>
              <p:cNvSpPr>
                <a:spLocks noChangeArrowheads="1"/>
              </p:cNvSpPr>
              <p:nvPr/>
            </p:nvSpPr>
            <p:spPr bwMode="auto">
              <a:xfrm>
                <a:off x="4046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7" name="Oval 65"/>
              <p:cNvSpPr>
                <a:spLocks noChangeArrowheads="1"/>
              </p:cNvSpPr>
              <p:nvPr/>
            </p:nvSpPr>
            <p:spPr bwMode="auto">
              <a:xfrm>
                <a:off x="423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8" name="Oval 66"/>
              <p:cNvSpPr>
                <a:spLocks noChangeArrowheads="1"/>
              </p:cNvSpPr>
              <p:nvPr/>
            </p:nvSpPr>
            <p:spPr bwMode="auto">
              <a:xfrm>
                <a:off x="4416" y="143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9" name="Oval 67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0" name="Oval 68"/>
              <p:cNvSpPr>
                <a:spLocks noChangeArrowheads="1"/>
              </p:cNvSpPr>
              <p:nvPr/>
            </p:nvSpPr>
            <p:spPr bwMode="auto">
              <a:xfrm>
                <a:off x="330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1" name="Oval 69"/>
              <p:cNvSpPr>
                <a:spLocks noChangeArrowheads="1"/>
              </p:cNvSpPr>
              <p:nvPr/>
            </p:nvSpPr>
            <p:spPr bwMode="auto">
              <a:xfrm>
                <a:off x="349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2" name="Oval 70"/>
              <p:cNvSpPr>
                <a:spLocks noChangeArrowheads="1"/>
              </p:cNvSpPr>
              <p:nvPr/>
            </p:nvSpPr>
            <p:spPr bwMode="auto">
              <a:xfrm>
                <a:off x="367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3" name="Oval 71"/>
              <p:cNvSpPr>
                <a:spLocks noChangeArrowheads="1"/>
              </p:cNvSpPr>
              <p:nvPr/>
            </p:nvSpPr>
            <p:spPr bwMode="auto">
              <a:xfrm>
                <a:off x="386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4" name="Oval 72"/>
              <p:cNvSpPr>
                <a:spLocks noChangeArrowheads="1"/>
              </p:cNvSpPr>
              <p:nvPr/>
            </p:nvSpPr>
            <p:spPr bwMode="auto">
              <a:xfrm>
                <a:off x="4046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5" name="Oval 73"/>
              <p:cNvSpPr>
                <a:spLocks noChangeArrowheads="1"/>
              </p:cNvSpPr>
              <p:nvPr/>
            </p:nvSpPr>
            <p:spPr bwMode="auto">
              <a:xfrm>
                <a:off x="423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6" name="Oval 74"/>
              <p:cNvSpPr>
                <a:spLocks noChangeArrowheads="1"/>
              </p:cNvSpPr>
              <p:nvPr/>
            </p:nvSpPr>
            <p:spPr bwMode="auto">
              <a:xfrm>
                <a:off x="4416" y="124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3" name="Line 81"/>
              <p:cNvSpPr>
                <a:spLocks noChangeShapeType="1"/>
              </p:cNvSpPr>
              <p:nvPr/>
            </p:nvSpPr>
            <p:spPr bwMode="auto">
              <a:xfrm flipH="1" flipV="1">
                <a:off x="3168" y="2400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4" name="Line 82"/>
              <p:cNvSpPr>
                <a:spLocks noChangeShapeType="1"/>
              </p:cNvSpPr>
              <p:nvPr/>
            </p:nvSpPr>
            <p:spPr bwMode="auto">
              <a:xfrm flipH="1" flipV="1">
                <a:off x="3168" y="2208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5" name="Line 83"/>
              <p:cNvSpPr>
                <a:spLocks noChangeShapeType="1"/>
              </p:cNvSpPr>
              <p:nvPr/>
            </p:nvSpPr>
            <p:spPr bwMode="auto">
              <a:xfrm flipH="1" flipV="1">
                <a:off x="3168" y="201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6" name="Line 84"/>
              <p:cNvSpPr>
                <a:spLocks noChangeShapeType="1"/>
              </p:cNvSpPr>
              <p:nvPr/>
            </p:nvSpPr>
            <p:spPr bwMode="auto">
              <a:xfrm flipH="1" flipV="1">
                <a:off x="3168" y="1824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7" name="Line 85"/>
              <p:cNvSpPr>
                <a:spLocks noChangeShapeType="1"/>
              </p:cNvSpPr>
              <p:nvPr/>
            </p:nvSpPr>
            <p:spPr bwMode="auto">
              <a:xfrm flipH="1" flipV="1">
                <a:off x="3168" y="1680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8" name="Line 86"/>
              <p:cNvSpPr>
                <a:spLocks noChangeShapeType="1"/>
              </p:cNvSpPr>
              <p:nvPr/>
            </p:nvSpPr>
            <p:spPr bwMode="auto">
              <a:xfrm flipH="1" flipV="1">
                <a:off x="3168" y="1488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9" name="Line 87"/>
              <p:cNvSpPr>
                <a:spLocks noChangeShapeType="1"/>
              </p:cNvSpPr>
              <p:nvPr/>
            </p:nvSpPr>
            <p:spPr bwMode="auto">
              <a:xfrm flipH="1" flipV="1">
                <a:off x="3168" y="1296"/>
                <a:ext cx="1296" cy="129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0" name="Line 88"/>
              <p:cNvSpPr>
                <a:spLocks noChangeShapeType="1"/>
              </p:cNvSpPr>
              <p:nvPr/>
            </p:nvSpPr>
            <p:spPr bwMode="auto">
              <a:xfrm flipH="1" flipV="1">
                <a:off x="3360" y="1296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1" name="Line 89"/>
              <p:cNvSpPr>
                <a:spLocks noChangeShapeType="1"/>
              </p:cNvSpPr>
              <p:nvPr/>
            </p:nvSpPr>
            <p:spPr bwMode="auto">
              <a:xfrm flipH="1" flipV="1">
                <a:off x="3552" y="1296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2" name="Line 90"/>
              <p:cNvSpPr>
                <a:spLocks noChangeShapeType="1"/>
              </p:cNvSpPr>
              <p:nvPr/>
            </p:nvSpPr>
            <p:spPr bwMode="auto">
              <a:xfrm flipH="1" flipV="1">
                <a:off x="3696" y="1296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3" name="Line 91"/>
              <p:cNvSpPr>
                <a:spLocks noChangeShapeType="1"/>
              </p:cNvSpPr>
              <p:nvPr/>
            </p:nvSpPr>
            <p:spPr bwMode="auto">
              <a:xfrm flipH="1" flipV="1">
                <a:off x="3888" y="129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4" name="Line 92"/>
              <p:cNvSpPr>
                <a:spLocks noChangeShapeType="1"/>
              </p:cNvSpPr>
              <p:nvPr/>
            </p:nvSpPr>
            <p:spPr bwMode="auto">
              <a:xfrm flipH="1" flipV="1">
                <a:off x="4080" y="1296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5" name="Line 93"/>
              <p:cNvSpPr>
                <a:spLocks noChangeShapeType="1"/>
              </p:cNvSpPr>
              <p:nvPr/>
            </p:nvSpPr>
            <p:spPr bwMode="auto">
              <a:xfrm flipH="1" flipV="1">
                <a:off x="4272" y="1296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10688" name="Picture 9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505200"/>
            <a:ext cx="43957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689" name="Picture 9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4964112"/>
            <a:ext cx="8382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24607A-B0BF-4D50-B744-67B5392C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75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last row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dirty="0"/>
              <a:t> with zeros, creating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</a:p>
          <a:p>
            <a:r>
              <a:rPr lang="en-US" dirty="0"/>
              <a:t>Find the </a:t>
            </a:r>
            <a:r>
              <a:rPr lang="en-US" dirty="0" err="1">
                <a:solidFill>
                  <a:srgbClr val="CC0066"/>
                </a:solidFill>
              </a:rPr>
              <a:t>nullspace</a:t>
            </a:r>
            <a:r>
              <a:rPr lang="en-US" dirty="0">
                <a:solidFill>
                  <a:srgbClr val="CC0066"/>
                </a:solidFill>
              </a:rPr>
              <a:t> of </a:t>
            </a:r>
            <a:r>
              <a:rPr lang="en-US" i="1" dirty="0">
                <a:solidFill>
                  <a:srgbClr val="CC0066"/>
                </a:solidFill>
              </a:rPr>
              <a:t>H</a:t>
            </a:r>
            <a:r>
              <a:rPr lang="en-US" i="1" baseline="-25000" dirty="0">
                <a:solidFill>
                  <a:srgbClr val="CC0066"/>
                </a:solidFill>
              </a:rPr>
              <a:t>s</a:t>
            </a:r>
          </a:p>
          <a:p>
            <a:endParaRPr lang="en-US" dirty="0">
              <a:solidFill>
                <a:srgbClr val="CC0066"/>
              </a:solidFill>
            </a:endParaRPr>
          </a:p>
          <a:p>
            <a:r>
              <a:rPr lang="en-US" u="sng" dirty="0"/>
              <a:t>Result</a:t>
            </a:r>
            <a:r>
              <a:rPr lang="en-US" dirty="0"/>
              <a:t>: </a:t>
            </a:r>
            <a:r>
              <a:rPr lang="en-US" dirty="0">
                <a:solidFill>
                  <a:srgbClr val="0000CC"/>
                </a:solidFill>
              </a:rPr>
              <a:t>vector along which we access the same row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690A8-A0E2-4399-B4C0-ED6C9A42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076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Reuse: 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178800" cy="20193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span{(0,1)}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i.e. access same row of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A[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][j]</a:t>
            </a:r>
            <a:r>
              <a:rPr lang="en-US" dirty="0">
                <a:solidFill>
                  <a:schemeClr val="tx2"/>
                </a:solidFill>
              </a:rPr>
              <a:t> along </a:t>
            </a:r>
            <a:r>
              <a:rPr lang="en-US" dirty="0">
                <a:solidFill>
                  <a:srgbClr val="CC0066"/>
                </a:solidFill>
              </a:rPr>
              <a:t>inner loop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449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 flipH="1" flipV="1">
            <a:off x="1600200" y="25908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4876800" y="1752600"/>
            <a:ext cx="2667000" cy="1254125"/>
            <a:chOff x="3024" y="2720"/>
            <a:chExt cx="1680" cy="790"/>
          </a:xfrm>
        </p:grpSpPr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0" name="Text Box 10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1" name="Text Box 11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2" name="Oval 12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3" name="Oval 13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4" name="Oval 14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5" name="Oval 15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6" name="Oval 16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7" name="Oval 17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8" name="Oval 18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9" name="Oval 19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0" name="Oval 20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1" name="Oval 21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2" name="Oval 22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3" name="Oval 23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4" name="Oval 24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5" name="Oval 25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6" name="Oval 26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7" name="Oval 27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8" name="Oval 28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9" name="Oval 29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0" name="Oval 30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1" name="Oval 31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Oval 32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3" name="Oval 33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4" name="Oval 34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5" name="Oval 35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7" name="Group 37"/>
          <p:cNvGrpSpPr>
            <a:grpSpLocks/>
          </p:cNvGrpSpPr>
          <p:nvPr/>
        </p:nvGrpSpPr>
        <p:grpSpPr bwMode="auto">
          <a:xfrm>
            <a:off x="7772400" y="1905000"/>
            <a:ext cx="990600" cy="762000"/>
            <a:chOff x="4848" y="1728"/>
            <a:chExt cx="624" cy="480"/>
          </a:xfrm>
        </p:grpSpPr>
        <p:sp>
          <p:nvSpPr>
            <p:cNvPr id="112678" name="Oval 38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9" name="Oval 39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0" name="Text Box 40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2681" name="Text Box 41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2682" name="Rectangle 42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2684" name="Picture 4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3048000"/>
            <a:ext cx="438308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7" name="Picture 4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3962400"/>
            <a:ext cx="8143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585394-BB24-4221-A411-48224538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145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356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Computing Spatial Reuse: More Complicated Example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7163"/>
            <a:ext cx="8178800" cy="209073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>
                <a:solidFill>
                  <a:srgbClr val="009900"/>
                </a:solidFill>
              </a:rPr>
              <a:t>H</a:t>
            </a:r>
            <a:r>
              <a:rPr lang="en-US" i="1" baseline="-25000" dirty="0">
                <a:solidFill>
                  <a:srgbClr val="009900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9900"/>
                </a:solidFill>
              </a:rPr>
              <a:t>span{(1,0),(0,1)}</a:t>
            </a:r>
          </a:p>
          <a:p>
            <a:pPr lvl="1">
              <a:buFontTx/>
              <a:buNone/>
            </a:pP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116741" name="Group 5"/>
          <p:cNvGrpSpPr>
            <a:grpSpLocks/>
          </p:cNvGrpSpPr>
          <p:nvPr/>
        </p:nvGrpSpPr>
        <p:grpSpPr bwMode="auto">
          <a:xfrm>
            <a:off x="7772400" y="2057400"/>
            <a:ext cx="990600" cy="762000"/>
            <a:chOff x="4848" y="1728"/>
            <a:chExt cx="624" cy="480"/>
          </a:xfrm>
        </p:grpSpPr>
        <p:sp>
          <p:nvSpPr>
            <p:cNvPr id="11674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674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8" name="Line 12"/>
          <p:cNvSpPr>
            <a:spLocks noChangeShapeType="1"/>
          </p:cNvSpPr>
          <p:nvPr/>
        </p:nvSpPr>
        <p:spPr bwMode="auto">
          <a:xfrm flipH="1" flipV="1">
            <a:off x="5410200" y="1828800"/>
            <a:ext cx="0" cy="23622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 flipV="1">
            <a:off x="5410200" y="4191000"/>
            <a:ext cx="2438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4953000" y="1905000"/>
            <a:ext cx="2905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467600" y="4343400"/>
            <a:ext cx="2921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5334000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>
            <a:off x="5627688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>
            <a:off x="5921375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>
            <a:off x="6215063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>
            <a:off x="6510338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>
            <a:off x="6804025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Oval 22"/>
          <p:cNvSpPr>
            <a:spLocks noChangeArrowheads="1"/>
          </p:cNvSpPr>
          <p:nvPr/>
        </p:nvSpPr>
        <p:spPr bwMode="auto">
          <a:xfrm>
            <a:off x="7097713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Oval 23"/>
          <p:cNvSpPr>
            <a:spLocks noChangeArrowheads="1"/>
          </p:cNvSpPr>
          <p:nvPr/>
        </p:nvSpPr>
        <p:spPr bwMode="auto">
          <a:xfrm>
            <a:off x="7391400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>
            <a:off x="5334000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Oval 25"/>
          <p:cNvSpPr>
            <a:spLocks noChangeArrowheads="1"/>
          </p:cNvSpPr>
          <p:nvPr/>
        </p:nvSpPr>
        <p:spPr bwMode="auto">
          <a:xfrm>
            <a:off x="5627688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Oval 26"/>
          <p:cNvSpPr>
            <a:spLocks noChangeArrowheads="1"/>
          </p:cNvSpPr>
          <p:nvPr/>
        </p:nvSpPr>
        <p:spPr bwMode="auto">
          <a:xfrm>
            <a:off x="5921375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3" name="Oval 27"/>
          <p:cNvSpPr>
            <a:spLocks noChangeArrowheads="1"/>
          </p:cNvSpPr>
          <p:nvPr/>
        </p:nvSpPr>
        <p:spPr bwMode="auto">
          <a:xfrm>
            <a:off x="6215063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4" name="Oval 28"/>
          <p:cNvSpPr>
            <a:spLocks noChangeArrowheads="1"/>
          </p:cNvSpPr>
          <p:nvPr/>
        </p:nvSpPr>
        <p:spPr bwMode="auto">
          <a:xfrm>
            <a:off x="6510338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5" name="Oval 29"/>
          <p:cNvSpPr>
            <a:spLocks noChangeArrowheads="1"/>
          </p:cNvSpPr>
          <p:nvPr/>
        </p:nvSpPr>
        <p:spPr bwMode="auto">
          <a:xfrm>
            <a:off x="6804025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6" name="Oval 30"/>
          <p:cNvSpPr>
            <a:spLocks noChangeArrowheads="1"/>
          </p:cNvSpPr>
          <p:nvPr/>
        </p:nvSpPr>
        <p:spPr bwMode="auto">
          <a:xfrm>
            <a:off x="7097713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7" name="Oval 31"/>
          <p:cNvSpPr>
            <a:spLocks noChangeArrowheads="1"/>
          </p:cNvSpPr>
          <p:nvPr/>
        </p:nvSpPr>
        <p:spPr bwMode="auto">
          <a:xfrm>
            <a:off x="7391400" y="381952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Oval 32"/>
          <p:cNvSpPr>
            <a:spLocks noChangeArrowheads="1"/>
          </p:cNvSpPr>
          <p:nvPr/>
        </p:nvSpPr>
        <p:spPr bwMode="auto">
          <a:xfrm>
            <a:off x="5334000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Oval 33"/>
          <p:cNvSpPr>
            <a:spLocks noChangeArrowheads="1"/>
          </p:cNvSpPr>
          <p:nvPr/>
        </p:nvSpPr>
        <p:spPr bwMode="auto">
          <a:xfrm>
            <a:off x="5627688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0" name="Oval 34"/>
          <p:cNvSpPr>
            <a:spLocks noChangeArrowheads="1"/>
          </p:cNvSpPr>
          <p:nvPr/>
        </p:nvSpPr>
        <p:spPr bwMode="auto">
          <a:xfrm>
            <a:off x="5921375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Oval 35"/>
          <p:cNvSpPr>
            <a:spLocks noChangeArrowheads="1"/>
          </p:cNvSpPr>
          <p:nvPr/>
        </p:nvSpPr>
        <p:spPr bwMode="auto">
          <a:xfrm>
            <a:off x="6215063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2" name="Oval 36"/>
          <p:cNvSpPr>
            <a:spLocks noChangeArrowheads="1"/>
          </p:cNvSpPr>
          <p:nvPr/>
        </p:nvSpPr>
        <p:spPr bwMode="auto">
          <a:xfrm>
            <a:off x="6510338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3" name="Oval 37"/>
          <p:cNvSpPr>
            <a:spLocks noChangeArrowheads="1"/>
          </p:cNvSpPr>
          <p:nvPr/>
        </p:nvSpPr>
        <p:spPr bwMode="auto">
          <a:xfrm>
            <a:off x="6804025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>
            <a:off x="7097713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>
            <a:off x="7391400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auto">
          <a:xfrm>
            <a:off x="5334000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5627688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5921375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>
            <a:off x="6215063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6510338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>
            <a:off x="6804025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Oval 46"/>
          <p:cNvSpPr>
            <a:spLocks noChangeArrowheads="1"/>
          </p:cNvSpPr>
          <p:nvPr/>
        </p:nvSpPr>
        <p:spPr bwMode="auto">
          <a:xfrm>
            <a:off x="7097713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3" name="Oval 47"/>
          <p:cNvSpPr>
            <a:spLocks noChangeArrowheads="1"/>
          </p:cNvSpPr>
          <p:nvPr/>
        </p:nvSpPr>
        <p:spPr bwMode="auto">
          <a:xfrm>
            <a:off x="7391400" y="323215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4" name="Oval 48"/>
          <p:cNvSpPr>
            <a:spLocks noChangeArrowheads="1"/>
          </p:cNvSpPr>
          <p:nvPr/>
        </p:nvSpPr>
        <p:spPr bwMode="auto">
          <a:xfrm>
            <a:off x="5334000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5" name="Oval 49"/>
          <p:cNvSpPr>
            <a:spLocks noChangeArrowheads="1"/>
          </p:cNvSpPr>
          <p:nvPr/>
        </p:nvSpPr>
        <p:spPr bwMode="auto">
          <a:xfrm>
            <a:off x="5627688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6" name="Oval 50"/>
          <p:cNvSpPr>
            <a:spLocks noChangeArrowheads="1"/>
          </p:cNvSpPr>
          <p:nvPr/>
        </p:nvSpPr>
        <p:spPr bwMode="auto">
          <a:xfrm>
            <a:off x="5921375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7" name="Oval 51"/>
          <p:cNvSpPr>
            <a:spLocks noChangeArrowheads="1"/>
          </p:cNvSpPr>
          <p:nvPr/>
        </p:nvSpPr>
        <p:spPr bwMode="auto">
          <a:xfrm>
            <a:off x="6215063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8" name="Oval 52"/>
          <p:cNvSpPr>
            <a:spLocks noChangeArrowheads="1"/>
          </p:cNvSpPr>
          <p:nvPr/>
        </p:nvSpPr>
        <p:spPr bwMode="auto">
          <a:xfrm>
            <a:off x="6510338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9" name="Oval 53"/>
          <p:cNvSpPr>
            <a:spLocks noChangeArrowheads="1"/>
          </p:cNvSpPr>
          <p:nvPr/>
        </p:nvSpPr>
        <p:spPr bwMode="auto">
          <a:xfrm>
            <a:off x="6804025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0" name="Oval 54"/>
          <p:cNvSpPr>
            <a:spLocks noChangeArrowheads="1"/>
          </p:cNvSpPr>
          <p:nvPr/>
        </p:nvSpPr>
        <p:spPr bwMode="auto">
          <a:xfrm>
            <a:off x="7097713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1" name="Oval 55"/>
          <p:cNvSpPr>
            <a:spLocks noChangeArrowheads="1"/>
          </p:cNvSpPr>
          <p:nvPr/>
        </p:nvSpPr>
        <p:spPr bwMode="auto">
          <a:xfrm>
            <a:off x="7391400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2" name="Oval 56"/>
          <p:cNvSpPr>
            <a:spLocks noChangeArrowheads="1"/>
          </p:cNvSpPr>
          <p:nvPr/>
        </p:nvSpPr>
        <p:spPr bwMode="auto">
          <a:xfrm>
            <a:off x="5334000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3" name="Oval 57"/>
          <p:cNvSpPr>
            <a:spLocks noChangeArrowheads="1"/>
          </p:cNvSpPr>
          <p:nvPr/>
        </p:nvSpPr>
        <p:spPr bwMode="auto">
          <a:xfrm>
            <a:off x="5627688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Oval 58"/>
          <p:cNvSpPr>
            <a:spLocks noChangeArrowheads="1"/>
          </p:cNvSpPr>
          <p:nvPr/>
        </p:nvSpPr>
        <p:spPr bwMode="auto">
          <a:xfrm>
            <a:off x="5921375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5" name="Oval 59"/>
          <p:cNvSpPr>
            <a:spLocks noChangeArrowheads="1"/>
          </p:cNvSpPr>
          <p:nvPr/>
        </p:nvSpPr>
        <p:spPr bwMode="auto">
          <a:xfrm>
            <a:off x="6215063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6" name="Oval 60"/>
          <p:cNvSpPr>
            <a:spLocks noChangeArrowheads="1"/>
          </p:cNvSpPr>
          <p:nvPr/>
        </p:nvSpPr>
        <p:spPr bwMode="auto">
          <a:xfrm>
            <a:off x="6510338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7" name="Oval 61"/>
          <p:cNvSpPr>
            <a:spLocks noChangeArrowheads="1"/>
          </p:cNvSpPr>
          <p:nvPr/>
        </p:nvSpPr>
        <p:spPr bwMode="auto">
          <a:xfrm>
            <a:off x="6804025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8" name="Oval 62"/>
          <p:cNvSpPr>
            <a:spLocks noChangeArrowheads="1"/>
          </p:cNvSpPr>
          <p:nvPr/>
        </p:nvSpPr>
        <p:spPr bwMode="auto">
          <a:xfrm>
            <a:off x="7097713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>
            <a:off x="7391400" y="264477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0" name="Oval 64"/>
          <p:cNvSpPr>
            <a:spLocks noChangeArrowheads="1"/>
          </p:cNvSpPr>
          <p:nvPr/>
        </p:nvSpPr>
        <p:spPr bwMode="auto">
          <a:xfrm>
            <a:off x="5334000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1" name="Oval 65"/>
          <p:cNvSpPr>
            <a:spLocks noChangeArrowheads="1"/>
          </p:cNvSpPr>
          <p:nvPr/>
        </p:nvSpPr>
        <p:spPr bwMode="auto">
          <a:xfrm>
            <a:off x="5627688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2" name="Oval 66"/>
          <p:cNvSpPr>
            <a:spLocks noChangeArrowheads="1"/>
          </p:cNvSpPr>
          <p:nvPr/>
        </p:nvSpPr>
        <p:spPr bwMode="auto">
          <a:xfrm>
            <a:off x="5921375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3" name="Oval 67"/>
          <p:cNvSpPr>
            <a:spLocks noChangeArrowheads="1"/>
          </p:cNvSpPr>
          <p:nvPr/>
        </p:nvSpPr>
        <p:spPr bwMode="auto">
          <a:xfrm>
            <a:off x="6215063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Oval 68"/>
          <p:cNvSpPr>
            <a:spLocks noChangeArrowheads="1"/>
          </p:cNvSpPr>
          <p:nvPr/>
        </p:nvSpPr>
        <p:spPr bwMode="auto">
          <a:xfrm>
            <a:off x="6510338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5" name="Oval 69"/>
          <p:cNvSpPr>
            <a:spLocks noChangeArrowheads="1"/>
          </p:cNvSpPr>
          <p:nvPr/>
        </p:nvSpPr>
        <p:spPr bwMode="auto">
          <a:xfrm>
            <a:off x="6804025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6" name="Oval 70"/>
          <p:cNvSpPr>
            <a:spLocks noChangeArrowheads="1"/>
          </p:cNvSpPr>
          <p:nvPr/>
        </p:nvSpPr>
        <p:spPr bwMode="auto">
          <a:xfrm>
            <a:off x="7097713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Oval 71"/>
          <p:cNvSpPr>
            <a:spLocks noChangeArrowheads="1"/>
          </p:cNvSpPr>
          <p:nvPr/>
        </p:nvSpPr>
        <p:spPr bwMode="auto">
          <a:xfrm>
            <a:off x="7391400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8" name="Oval 72"/>
          <p:cNvSpPr>
            <a:spLocks noChangeArrowheads="1"/>
          </p:cNvSpPr>
          <p:nvPr/>
        </p:nvSpPr>
        <p:spPr bwMode="auto">
          <a:xfrm>
            <a:off x="5334000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9" name="Oval 73"/>
          <p:cNvSpPr>
            <a:spLocks noChangeArrowheads="1"/>
          </p:cNvSpPr>
          <p:nvPr/>
        </p:nvSpPr>
        <p:spPr bwMode="auto">
          <a:xfrm>
            <a:off x="5627688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0" name="Oval 74"/>
          <p:cNvSpPr>
            <a:spLocks noChangeArrowheads="1"/>
          </p:cNvSpPr>
          <p:nvPr/>
        </p:nvSpPr>
        <p:spPr bwMode="auto">
          <a:xfrm>
            <a:off x="5921375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1" name="Oval 75"/>
          <p:cNvSpPr>
            <a:spLocks noChangeArrowheads="1"/>
          </p:cNvSpPr>
          <p:nvPr/>
        </p:nvSpPr>
        <p:spPr bwMode="auto">
          <a:xfrm>
            <a:off x="6215063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2" name="Oval 76"/>
          <p:cNvSpPr>
            <a:spLocks noChangeArrowheads="1"/>
          </p:cNvSpPr>
          <p:nvPr/>
        </p:nvSpPr>
        <p:spPr bwMode="auto">
          <a:xfrm>
            <a:off x="6510338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3" name="Oval 77"/>
          <p:cNvSpPr>
            <a:spLocks noChangeArrowheads="1"/>
          </p:cNvSpPr>
          <p:nvPr/>
        </p:nvSpPr>
        <p:spPr bwMode="auto">
          <a:xfrm>
            <a:off x="6804025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4" name="Oval 78"/>
          <p:cNvSpPr>
            <a:spLocks noChangeArrowheads="1"/>
          </p:cNvSpPr>
          <p:nvPr/>
        </p:nvSpPr>
        <p:spPr bwMode="auto">
          <a:xfrm>
            <a:off x="7097713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>
            <a:off x="7391400" y="205740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830" name="Picture 9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214688"/>
            <a:ext cx="3938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832" name="Picture 9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3998913"/>
            <a:ext cx="79057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4" name="Group 103"/>
          <p:cNvGrpSpPr/>
          <p:nvPr/>
        </p:nvGrpSpPr>
        <p:grpSpPr>
          <a:xfrm>
            <a:off x="5410200" y="2133600"/>
            <a:ext cx="2057400" cy="2057400"/>
            <a:chOff x="5410200" y="2133600"/>
            <a:chExt cx="2057400" cy="2057400"/>
          </a:xfrm>
        </p:grpSpPr>
        <p:sp>
          <p:nvSpPr>
            <p:cNvPr id="116816" name="Line 80"/>
            <p:cNvSpPr>
              <a:spLocks noChangeShapeType="1"/>
            </p:cNvSpPr>
            <p:nvPr/>
          </p:nvSpPr>
          <p:spPr bwMode="auto">
            <a:xfrm flipH="1" flipV="1">
              <a:off x="5410200" y="38862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7" name="Line 81"/>
            <p:cNvSpPr>
              <a:spLocks noChangeShapeType="1"/>
            </p:cNvSpPr>
            <p:nvPr/>
          </p:nvSpPr>
          <p:spPr bwMode="auto">
            <a:xfrm flipH="1" flipV="1">
              <a:off x="5410200" y="35814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8" name="Line 82"/>
            <p:cNvSpPr>
              <a:spLocks noChangeShapeType="1"/>
            </p:cNvSpPr>
            <p:nvPr/>
          </p:nvSpPr>
          <p:spPr bwMode="auto">
            <a:xfrm flipH="1" flipV="1">
              <a:off x="5410200" y="3276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9" name="Line 83"/>
            <p:cNvSpPr>
              <a:spLocks noChangeShapeType="1"/>
            </p:cNvSpPr>
            <p:nvPr/>
          </p:nvSpPr>
          <p:spPr bwMode="auto">
            <a:xfrm flipH="1" flipV="1">
              <a:off x="5410200" y="29718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0" name="Line 84"/>
            <p:cNvSpPr>
              <a:spLocks noChangeShapeType="1"/>
            </p:cNvSpPr>
            <p:nvPr/>
          </p:nvSpPr>
          <p:spPr bwMode="auto">
            <a:xfrm flipH="1" flipV="1">
              <a:off x="5410200" y="27432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1" name="Line 85"/>
            <p:cNvSpPr>
              <a:spLocks noChangeShapeType="1"/>
            </p:cNvSpPr>
            <p:nvPr/>
          </p:nvSpPr>
          <p:spPr bwMode="auto">
            <a:xfrm flipH="1" flipV="1">
              <a:off x="5410200" y="24384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2" name="Line 86"/>
            <p:cNvSpPr>
              <a:spLocks noChangeShapeType="1"/>
            </p:cNvSpPr>
            <p:nvPr/>
          </p:nvSpPr>
          <p:spPr bwMode="auto">
            <a:xfrm flipH="1" flipV="1">
              <a:off x="5410200" y="2133600"/>
              <a:ext cx="2057400" cy="2057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3" name="Line 87"/>
            <p:cNvSpPr>
              <a:spLocks noChangeShapeType="1"/>
            </p:cNvSpPr>
            <p:nvPr/>
          </p:nvSpPr>
          <p:spPr bwMode="auto">
            <a:xfrm flipH="1" flipV="1">
              <a:off x="5715000" y="21336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4" name="Line 88"/>
            <p:cNvSpPr>
              <a:spLocks noChangeShapeType="1"/>
            </p:cNvSpPr>
            <p:nvPr/>
          </p:nvSpPr>
          <p:spPr bwMode="auto">
            <a:xfrm flipH="1" flipV="1">
              <a:off x="6019800" y="21336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5" name="Line 89"/>
            <p:cNvSpPr>
              <a:spLocks noChangeShapeType="1"/>
            </p:cNvSpPr>
            <p:nvPr/>
          </p:nvSpPr>
          <p:spPr bwMode="auto">
            <a:xfrm flipH="1" flipV="1">
              <a:off x="6248400" y="21336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6" name="Line 90"/>
            <p:cNvSpPr>
              <a:spLocks noChangeShapeType="1"/>
            </p:cNvSpPr>
            <p:nvPr/>
          </p:nvSpPr>
          <p:spPr bwMode="auto">
            <a:xfrm flipH="1" flipV="1">
              <a:off x="6553200" y="2133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7" name="Line 91"/>
            <p:cNvSpPr>
              <a:spLocks noChangeShapeType="1"/>
            </p:cNvSpPr>
            <p:nvPr/>
          </p:nvSpPr>
          <p:spPr bwMode="auto">
            <a:xfrm flipH="1" flipV="1">
              <a:off x="6858000" y="21336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8" name="Line 92"/>
            <p:cNvSpPr>
              <a:spLocks noChangeShapeType="1"/>
            </p:cNvSpPr>
            <p:nvPr/>
          </p:nvSpPr>
          <p:spPr bwMode="auto">
            <a:xfrm flipH="1" flipV="1">
              <a:off x="7162800" y="21336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33" name="Line 97"/>
          <p:cNvSpPr>
            <a:spLocks noChangeShapeType="1"/>
          </p:cNvSpPr>
          <p:nvPr/>
        </p:nvSpPr>
        <p:spPr bwMode="auto">
          <a:xfrm flipH="1" flipV="1">
            <a:off x="5262563" y="4876800"/>
            <a:ext cx="293687" cy="304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" name="Group 101"/>
          <p:cNvGrpSpPr/>
          <p:nvPr/>
        </p:nvGrpSpPr>
        <p:grpSpPr>
          <a:xfrm>
            <a:off x="5715000" y="5562600"/>
            <a:ext cx="757238" cy="381000"/>
            <a:chOff x="5715000" y="5562600"/>
            <a:chExt cx="757238" cy="381000"/>
          </a:xfrm>
        </p:grpSpPr>
        <p:sp>
          <p:nvSpPr>
            <p:cNvPr id="116834" name="Line 98"/>
            <p:cNvSpPr>
              <a:spLocks noChangeShapeType="1"/>
            </p:cNvSpPr>
            <p:nvPr/>
          </p:nvSpPr>
          <p:spPr bwMode="auto">
            <a:xfrm flipV="1">
              <a:off x="5715000" y="5562600"/>
              <a:ext cx="0" cy="38100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5" name="Line 99"/>
            <p:cNvSpPr>
              <a:spLocks noChangeShapeType="1"/>
            </p:cNvSpPr>
            <p:nvPr/>
          </p:nvSpPr>
          <p:spPr bwMode="auto">
            <a:xfrm flipV="1">
              <a:off x="6069013" y="5791200"/>
              <a:ext cx="403225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10200" y="2133600"/>
            <a:ext cx="2209800" cy="2209800"/>
            <a:chOff x="5410200" y="2133600"/>
            <a:chExt cx="2209800" cy="2209800"/>
          </a:xfrm>
        </p:grpSpPr>
        <p:sp>
          <p:nvSpPr>
            <p:cNvPr id="116836" name="Line 100"/>
            <p:cNvSpPr>
              <a:spLocks noChangeShapeType="1"/>
            </p:cNvSpPr>
            <p:nvPr/>
          </p:nvSpPr>
          <p:spPr bwMode="auto">
            <a:xfrm flipV="1">
              <a:off x="7620000" y="2133600"/>
              <a:ext cx="0" cy="2066925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7" name="Line 101"/>
            <p:cNvSpPr>
              <a:spLocks noChangeShapeType="1"/>
            </p:cNvSpPr>
            <p:nvPr/>
          </p:nvSpPr>
          <p:spPr bwMode="auto">
            <a:xfrm flipV="1">
              <a:off x="5410200" y="4343400"/>
              <a:ext cx="2209800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964840-3D80-43CE-8A14-29DE01EC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39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Reuse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3048000"/>
            <a:ext cx="8509000" cy="3009900"/>
          </a:xfrm>
        </p:spPr>
        <p:txBody>
          <a:bodyPr/>
          <a:lstStyle/>
          <a:p>
            <a:r>
              <a:rPr lang="en-US" sz="2000" dirty="0"/>
              <a:t>Only consider “</a:t>
            </a:r>
            <a:r>
              <a:rPr lang="en-US" sz="2000" dirty="0">
                <a:solidFill>
                  <a:srgbClr val="0000CC"/>
                </a:solidFill>
              </a:rPr>
              <a:t>uniformly generated sets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index expressions differ only by constant terms</a:t>
            </a:r>
          </a:p>
          <a:p>
            <a:r>
              <a:rPr lang="en-US" sz="2000" dirty="0"/>
              <a:t>Check whether they actually do access the same cache line</a:t>
            </a:r>
          </a:p>
          <a:p>
            <a:r>
              <a:rPr lang="en-US" sz="2000" dirty="0"/>
              <a:t>Only the “</a:t>
            </a:r>
            <a:r>
              <a:rPr lang="en-US" sz="2000" dirty="0">
                <a:solidFill>
                  <a:srgbClr val="0000CC"/>
                </a:solidFill>
              </a:rPr>
              <a:t>leading reference</a:t>
            </a:r>
            <a:r>
              <a:rPr lang="en-US" sz="2000" dirty="0"/>
              <a:t>” suffers the bulk of the cache misses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057400" y="1600200"/>
            <a:ext cx="518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13670" name="Line 6"/>
          <p:cNvSpPr>
            <a:spLocks noChangeShapeType="1"/>
          </p:cNvSpPr>
          <p:nvPr/>
        </p:nvSpPr>
        <p:spPr bwMode="auto">
          <a:xfrm flipH="1" flipV="1">
            <a:off x="43434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52578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5261B1-B767-4EA9-853D-A13DA74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81920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Localized Iteration Space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r>
              <a:rPr lang="en-US" sz="2000" dirty="0"/>
              <a:t>Given finite cache, </a:t>
            </a:r>
            <a:r>
              <a:rPr lang="en-US" sz="2000" dirty="0">
                <a:solidFill>
                  <a:srgbClr val="CC0066"/>
                </a:solidFill>
              </a:rPr>
              <a:t>when does reuse result in locality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r>
              <a:rPr lang="en-US" sz="2000" dirty="0">
                <a:solidFill>
                  <a:schemeClr val="tx2"/>
                </a:solidFill>
              </a:rPr>
              <a:t>Localized</a:t>
            </a:r>
            <a:r>
              <a:rPr lang="en-US" sz="2000" dirty="0"/>
              <a:t> if accesses less data than </a:t>
            </a:r>
            <a:r>
              <a:rPr lang="en-US" sz="2000" i="1" dirty="0">
                <a:solidFill>
                  <a:srgbClr val="0000CC"/>
                </a:solidFill>
              </a:rPr>
              <a:t>effective cache size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4572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8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7244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1000000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grpSp>
        <p:nvGrpSpPr>
          <p:cNvPr id="114725" name="Group 37"/>
          <p:cNvGrpSpPr>
            <a:grpSpLocks/>
          </p:cNvGrpSpPr>
          <p:nvPr/>
        </p:nvGrpSpPr>
        <p:grpSpPr bwMode="auto">
          <a:xfrm>
            <a:off x="304800" y="3429000"/>
            <a:ext cx="3962400" cy="1254125"/>
            <a:chOff x="192" y="2208"/>
            <a:chExt cx="2496" cy="790"/>
          </a:xfrm>
        </p:grpSpPr>
        <p:grpSp>
          <p:nvGrpSpPr>
            <p:cNvPr id="114695" name="Group 7"/>
            <p:cNvGrpSpPr>
              <a:grpSpLocks/>
            </p:cNvGrpSpPr>
            <p:nvPr/>
          </p:nvGrpSpPr>
          <p:grpSpPr bwMode="auto">
            <a:xfrm>
              <a:off x="1008" y="2208"/>
              <a:ext cx="1680" cy="790"/>
              <a:chOff x="2064" y="2304"/>
              <a:chExt cx="1680" cy="790"/>
            </a:xfrm>
          </p:grpSpPr>
          <p:sp>
            <p:nvSpPr>
              <p:cNvPr id="114696" name="Line 8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7" name="Line 9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8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699" name="Text Box 11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700" name="Oval 12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1" name="Oval 13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2" name="Oval 14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3" name="Oval 15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4" name="Oval 16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5" name="Oval 17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6" name="Oval 18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7" name="Oval 19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8" name="Oval 20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9" name="Oval 21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0" name="Oval 22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1" name="Oval 23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2" name="Oval 24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3" name="Oval 25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4" name="Oval 26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5" name="Oval 27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6" name="Oval 28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7" name="Oval 29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8" name="Oval 30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9" name="Oval 31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0" name="Oval 32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1" name="Oval 33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2" name="Oval 34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3" name="Oval 35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24" name="Text Box 36"/>
            <p:cNvSpPr txBox="1">
              <a:spLocks noChangeArrowheads="1"/>
            </p:cNvSpPr>
            <p:nvPr/>
          </p:nvSpPr>
          <p:spPr bwMode="auto">
            <a:xfrm>
              <a:off x="192" y="2400"/>
              <a:ext cx="8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</p:grpSp>
      <p:sp>
        <p:nvSpPr>
          <p:cNvPr id="114728" name="Line 40"/>
          <p:cNvSpPr>
            <a:spLocks noChangeShapeType="1"/>
          </p:cNvSpPr>
          <p:nvPr/>
        </p:nvSpPr>
        <p:spPr bwMode="auto">
          <a:xfrm flipH="1" flipV="1">
            <a:off x="6510338" y="3429000"/>
            <a:ext cx="6350" cy="830263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29" name="Line 41"/>
          <p:cNvSpPr>
            <a:spLocks noChangeShapeType="1"/>
          </p:cNvSpPr>
          <p:nvPr/>
        </p:nvSpPr>
        <p:spPr bwMode="auto">
          <a:xfrm flipV="1">
            <a:off x="6516688" y="4259263"/>
            <a:ext cx="2246312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6096000" y="3454400"/>
            <a:ext cx="268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8412163" y="4398963"/>
            <a:ext cx="268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4732" name="Oval 44"/>
          <p:cNvSpPr>
            <a:spLocks noChangeArrowheads="1"/>
          </p:cNvSpPr>
          <p:nvPr/>
        </p:nvSpPr>
        <p:spPr bwMode="auto">
          <a:xfrm>
            <a:off x="6446838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3" name="Oval 45"/>
          <p:cNvSpPr>
            <a:spLocks noChangeArrowheads="1"/>
          </p:cNvSpPr>
          <p:nvPr/>
        </p:nvSpPr>
        <p:spPr bwMode="auto">
          <a:xfrm>
            <a:off x="6716713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4" name="Oval 46"/>
          <p:cNvSpPr>
            <a:spLocks noChangeArrowheads="1"/>
          </p:cNvSpPr>
          <p:nvPr/>
        </p:nvSpPr>
        <p:spPr bwMode="auto">
          <a:xfrm>
            <a:off x="6988175" y="4186238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5" name="Oval 47"/>
          <p:cNvSpPr>
            <a:spLocks noChangeArrowheads="1"/>
          </p:cNvSpPr>
          <p:nvPr/>
        </p:nvSpPr>
        <p:spPr bwMode="auto">
          <a:xfrm>
            <a:off x="7258050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0" name="Oval 52"/>
          <p:cNvSpPr>
            <a:spLocks noChangeArrowheads="1"/>
          </p:cNvSpPr>
          <p:nvPr/>
        </p:nvSpPr>
        <p:spPr bwMode="auto">
          <a:xfrm>
            <a:off x="6446838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1" name="Oval 53"/>
          <p:cNvSpPr>
            <a:spLocks noChangeArrowheads="1"/>
          </p:cNvSpPr>
          <p:nvPr/>
        </p:nvSpPr>
        <p:spPr bwMode="auto">
          <a:xfrm>
            <a:off x="6716713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2" name="Oval 54"/>
          <p:cNvSpPr>
            <a:spLocks noChangeArrowheads="1"/>
          </p:cNvSpPr>
          <p:nvPr/>
        </p:nvSpPr>
        <p:spPr bwMode="auto">
          <a:xfrm>
            <a:off x="6988175" y="3916363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3" name="Oval 55"/>
          <p:cNvSpPr>
            <a:spLocks noChangeArrowheads="1"/>
          </p:cNvSpPr>
          <p:nvPr/>
        </p:nvSpPr>
        <p:spPr bwMode="auto">
          <a:xfrm>
            <a:off x="7258050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8" name="Oval 60"/>
          <p:cNvSpPr>
            <a:spLocks noChangeArrowheads="1"/>
          </p:cNvSpPr>
          <p:nvPr/>
        </p:nvSpPr>
        <p:spPr bwMode="auto">
          <a:xfrm>
            <a:off x="6446838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716713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0" name="Oval 62"/>
          <p:cNvSpPr>
            <a:spLocks noChangeArrowheads="1"/>
          </p:cNvSpPr>
          <p:nvPr/>
        </p:nvSpPr>
        <p:spPr bwMode="auto">
          <a:xfrm>
            <a:off x="6988175" y="3646488"/>
            <a:ext cx="134938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1" name="Oval 63"/>
          <p:cNvSpPr>
            <a:spLocks noChangeArrowheads="1"/>
          </p:cNvSpPr>
          <p:nvPr/>
        </p:nvSpPr>
        <p:spPr bwMode="auto">
          <a:xfrm>
            <a:off x="7258050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57" name="Group 69"/>
          <p:cNvGrpSpPr>
            <a:grpSpLocks/>
          </p:cNvGrpSpPr>
          <p:nvPr/>
        </p:nvGrpSpPr>
        <p:grpSpPr bwMode="auto">
          <a:xfrm>
            <a:off x="7664450" y="3646488"/>
            <a:ext cx="946150" cy="676275"/>
            <a:chOff x="4743" y="2297"/>
            <a:chExt cx="596" cy="426"/>
          </a:xfrm>
        </p:grpSpPr>
        <p:sp>
          <p:nvSpPr>
            <p:cNvPr id="114736" name="Oval 48"/>
            <p:cNvSpPr>
              <a:spLocks noChangeArrowheads="1"/>
            </p:cNvSpPr>
            <p:nvPr/>
          </p:nvSpPr>
          <p:spPr bwMode="auto">
            <a:xfrm>
              <a:off x="4743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7" name="Oval 49"/>
            <p:cNvSpPr>
              <a:spLocks noChangeArrowheads="1"/>
            </p:cNvSpPr>
            <p:nvPr/>
          </p:nvSpPr>
          <p:spPr bwMode="auto">
            <a:xfrm>
              <a:off x="4914" y="263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8" name="Oval 50"/>
            <p:cNvSpPr>
              <a:spLocks noChangeArrowheads="1"/>
            </p:cNvSpPr>
            <p:nvPr/>
          </p:nvSpPr>
          <p:spPr bwMode="auto">
            <a:xfrm>
              <a:off x="508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auto">
            <a:xfrm>
              <a:off x="525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auto">
            <a:xfrm>
              <a:off x="4743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auto">
            <a:xfrm>
              <a:off x="4914" y="246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Oval 58"/>
            <p:cNvSpPr>
              <a:spLocks noChangeArrowheads="1"/>
            </p:cNvSpPr>
            <p:nvPr/>
          </p:nvSpPr>
          <p:spPr bwMode="auto">
            <a:xfrm>
              <a:off x="508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Oval 59"/>
            <p:cNvSpPr>
              <a:spLocks noChangeArrowheads="1"/>
            </p:cNvSpPr>
            <p:nvPr/>
          </p:nvSpPr>
          <p:spPr bwMode="auto">
            <a:xfrm>
              <a:off x="525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auto">
            <a:xfrm>
              <a:off x="4743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auto">
            <a:xfrm>
              <a:off x="4914" y="229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4" name="Oval 66"/>
            <p:cNvSpPr>
              <a:spLocks noChangeArrowheads="1"/>
            </p:cNvSpPr>
            <p:nvPr/>
          </p:nvSpPr>
          <p:spPr bwMode="auto">
            <a:xfrm>
              <a:off x="508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5" name="Oval 67"/>
            <p:cNvSpPr>
              <a:spLocks noChangeArrowheads="1"/>
            </p:cNvSpPr>
            <p:nvPr/>
          </p:nvSpPr>
          <p:spPr bwMode="auto">
            <a:xfrm>
              <a:off x="525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56" name="Text Box 68"/>
          <p:cNvSpPr txBox="1">
            <a:spLocks noChangeArrowheads="1"/>
          </p:cNvSpPr>
          <p:nvPr/>
        </p:nvSpPr>
        <p:spPr bwMode="auto">
          <a:xfrm>
            <a:off x="4800600" y="3733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latin typeface="Courier New" pitchFamily="49" charset="0"/>
              </a:rPr>
              <a:t>B[j+1][0]</a:t>
            </a:r>
          </a:p>
        </p:txBody>
      </p:sp>
      <p:grpSp>
        <p:nvGrpSpPr>
          <p:cNvPr id="114762" name="Group 74"/>
          <p:cNvGrpSpPr>
            <a:grpSpLocks/>
          </p:cNvGrpSpPr>
          <p:nvPr/>
        </p:nvGrpSpPr>
        <p:grpSpPr bwMode="auto">
          <a:xfrm>
            <a:off x="7467600" y="3581400"/>
            <a:ext cx="152400" cy="762000"/>
            <a:chOff x="4704" y="2208"/>
            <a:chExt cx="96" cy="480"/>
          </a:xfrm>
        </p:grpSpPr>
        <p:sp>
          <p:nvSpPr>
            <p:cNvPr id="114760" name="Freeform 72"/>
            <p:cNvSpPr>
              <a:spLocks/>
            </p:cNvSpPr>
            <p:nvPr/>
          </p:nvSpPr>
          <p:spPr bwMode="auto">
            <a:xfrm>
              <a:off x="474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1" name="Freeform 73"/>
            <p:cNvSpPr>
              <a:spLocks/>
            </p:cNvSpPr>
            <p:nvPr/>
          </p:nvSpPr>
          <p:spPr bwMode="auto">
            <a:xfrm>
              <a:off x="470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63" name="Text Box 75"/>
          <p:cNvSpPr txBox="1">
            <a:spLocks noChangeArrowheads="1"/>
          </p:cNvSpPr>
          <p:nvPr/>
        </p:nvSpPr>
        <p:spPr bwMode="auto">
          <a:xfrm>
            <a:off x="715963" y="4665663"/>
            <a:ext cx="3475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both i and j loops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span{(1,0),(0,1)}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14764" name="Line 76"/>
          <p:cNvSpPr>
            <a:spLocks noChangeShapeType="1"/>
          </p:cNvSpPr>
          <p:nvPr/>
        </p:nvSpPr>
        <p:spPr bwMode="auto">
          <a:xfrm>
            <a:off x="4572000" y="2362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65" name="Text Box 77"/>
          <p:cNvSpPr txBox="1">
            <a:spLocks noChangeArrowheads="1"/>
          </p:cNvSpPr>
          <p:nvPr/>
        </p:nvSpPr>
        <p:spPr bwMode="auto">
          <a:xfrm>
            <a:off x="5357813" y="4665663"/>
            <a:ext cx="26336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j loop only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49186-6CB6-4106-ACB9-ABBFF190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5775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Locality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00CC"/>
                </a:solidFill>
              </a:rPr>
              <a:t>Reuse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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Localized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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Locality</a:t>
            </a:r>
            <a:r>
              <a:rPr lang="en-US" sz="1800" dirty="0"/>
              <a:t> Vector Space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1800" u="sng" dirty="0"/>
              <a:t>Example</a:t>
            </a:r>
            <a:r>
              <a:rPr lang="en-US" sz="1800" dirty="0"/>
              <a:t>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both loops are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span{(1,0),(0,1)}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span{(1,0)}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temporal reuse </a:t>
            </a:r>
            <a:r>
              <a:rPr lang="en-US" sz="2000" i="1" dirty="0"/>
              <a:t>does</a:t>
            </a:r>
            <a:r>
              <a:rPr lang="en-US" sz="2000" dirty="0"/>
              <a:t> result in </a:t>
            </a:r>
            <a:r>
              <a:rPr lang="en-US" sz="2000" dirty="0">
                <a:solidFill>
                  <a:srgbClr val="CC0066"/>
                </a:solidFill>
              </a:rPr>
              <a:t>temporal locality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only the innermost loop is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</a:t>
            </a:r>
            <a:r>
              <a:rPr lang="en-US" sz="2000" dirty="0">
                <a:solidFill>
                  <a:srgbClr val="CC0066"/>
                </a:solidFill>
              </a:rPr>
              <a:t>no temporal locality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09800" y="2362200"/>
            <a:ext cx="5486400" cy="838200"/>
            <a:chOff x="2209800" y="2362200"/>
            <a:chExt cx="5486400" cy="838200"/>
          </a:xfrm>
        </p:grpSpPr>
        <p:sp>
          <p:nvSpPr>
            <p:cNvPr id="115716" name="Text Box 4"/>
            <p:cNvSpPr txBox="1">
              <a:spLocks noChangeArrowheads="1"/>
            </p:cNvSpPr>
            <p:nvPr/>
          </p:nvSpPr>
          <p:spPr bwMode="auto">
            <a:xfrm>
              <a:off x="2209800" y="2362200"/>
              <a:ext cx="54864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for </a:t>
              </a:r>
              <a:r>
                <a:rPr lang="en-US" sz="1800" b="1" dirty="0" err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for </a:t>
              </a:r>
              <a:r>
                <a:rPr lang="en-US" sz="1800" b="1" dirty="0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r>
                <a:rPr lang="en-US" sz="18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		A[</a:t>
              </a:r>
              <a:r>
                <a:rPr lang="en-US" sz="1800" b="1" dirty="0" err="1"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][j] = B[j][0] + B[j+1][0];</a:t>
              </a:r>
            </a:p>
          </p:txBody>
        </p:sp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 flipH="1">
              <a:off x="5943600" y="2590800"/>
              <a:ext cx="457200" cy="38100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9B1DC3-D90D-4C5A-B6D3-A1B0FA73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22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>
            <a:extLst>
              <a:ext uri="{FF2B5EF4-FFF2-40B4-BE49-F238E27FC236}">
                <a16:creationId xmlns:a16="http://schemas.microsoft.com/office/drawing/2014/main" id="{3E075E87-953A-4195-809D-64CC862C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(Programmer’s View) </a:t>
            </a:r>
          </a:p>
        </p:txBody>
      </p:sp>
      <p:pic>
        <p:nvPicPr>
          <p:cNvPr id="163843" name="Picture 5">
            <a:extLst>
              <a:ext uri="{FF2B5EF4-FFF2-40B4-BE49-F238E27FC236}">
                <a16:creationId xmlns:a16="http://schemas.microsoft.com/office/drawing/2014/main" id="{6624D19C-3ACC-455D-98D3-78D91BF8B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65943"/>
            <a:ext cx="70231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0F777-9C45-4E08-9C78-D65776B6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08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A3E31A6B-8FEE-4C9C-8F10-98CC93E3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28575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in a Modern System</a:t>
            </a:r>
          </a:p>
        </p:txBody>
      </p:sp>
      <p:sp>
        <p:nvSpPr>
          <p:cNvPr id="169986" name="Content Placeholder 2">
            <a:extLst>
              <a:ext uri="{FF2B5EF4-FFF2-40B4-BE49-F238E27FC236}">
                <a16:creationId xmlns:a16="http://schemas.microsoft.com/office/drawing/2014/main" id="{079F7880-9391-4440-92AB-5BBAD1DB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9987" name="Slide Number Placeholder 3">
            <a:extLst>
              <a:ext uri="{FF2B5EF4-FFF2-40B4-BE49-F238E27FC236}">
                <a16:creationId xmlns:a16="http://schemas.microsoft.com/office/drawing/2014/main" id="{EA7FC6E2-6F7E-43B4-AAD0-7BBB82915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6CC971B-EC70-4DCA-A1A3-43C97CFB1AD7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169988" name="Content Placeholder 6" descr="barcelona-die-photo-color.jpg">
            <a:extLst>
              <a:ext uri="{FF2B5EF4-FFF2-40B4-BE49-F238E27FC236}">
                <a16:creationId xmlns:a16="http://schemas.microsoft.com/office/drawing/2014/main" id="{FAE0BE63-4FCD-4B4B-8841-1FADC7BCD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1108075"/>
            <a:ext cx="48768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9" name="Rounded Rectangle 33">
            <a:extLst>
              <a:ext uri="{FF2B5EF4-FFF2-40B4-BE49-F238E27FC236}">
                <a16:creationId xmlns:a16="http://schemas.microsoft.com/office/drawing/2014/main" id="{467BBFDE-871E-448F-88DC-AE39F691D89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13225" y="184467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0" name="TextBox 34">
            <a:extLst>
              <a:ext uri="{FF2B5EF4-FFF2-40B4-BE49-F238E27FC236}">
                <a16:creationId xmlns:a16="http://schemas.microsoft.com/office/drawing/2014/main" id="{E15D6B8C-5187-4E6F-A48A-BD8793525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0" y="2262188"/>
            <a:ext cx="1233488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1</a:t>
            </a:r>
          </a:p>
        </p:txBody>
      </p:sp>
      <p:sp>
        <p:nvSpPr>
          <p:cNvPr id="169991" name="Rectangle 35">
            <a:extLst>
              <a:ext uri="{FF2B5EF4-FFF2-40B4-BE49-F238E27FC236}">
                <a16:creationId xmlns:a16="http://schemas.microsoft.com/office/drawing/2014/main" id="{DA1C7041-8B96-433D-A698-394CE9744B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0519" y="2235994"/>
            <a:ext cx="1603375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2" name="TextBox 36">
            <a:extLst>
              <a:ext uri="{FF2B5EF4-FFF2-40B4-BE49-F238E27FC236}">
                <a16:creationId xmlns:a16="http://schemas.microsoft.com/office/drawing/2014/main" id="{8DB38AAB-4533-4029-BC76-142E7CC5DF8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0206" y="2275682"/>
            <a:ext cx="1531937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0</a:t>
            </a:r>
          </a:p>
        </p:txBody>
      </p:sp>
      <p:sp>
        <p:nvSpPr>
          <p:cNvPr id="169993" name="Rectangle 37">
            <a:extLst>
              <a:ext uri="{FF2B5EF4-FFF2-40B4-BE49-F238E27FC236}">
                <a16:creationId xmlns:a16="http://schemas.microsoft.com/office/drawing/2014/main" id="{D9BCE531-9C13-4D62-8AF3-2D7B48859C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68325" y="3127375"/>
            <a:ext cx="4756150" cy="7175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4" name="TextBox 38">
            <a:extLst>
              <a:ext uri="{FF2B5EF4-FFF2-40B4-BE49-F238E27FC236}">
                <a16:creationId xmlns:a16="http://schemas.microsoft.com/office/drawing/2014/main" id="{6853EBCC-55C8-418A-8C1B-CC55EFE0D55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46063" y="3244850"/>
            <a:ext cx="3113087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SHARED L3 CACHE</a:t>
            </a:r>
          </a:p>
        </p:txBody>
      </p:sp>
      <p:sp>
        <p:nvSpPr>
          <p:cNvPr id="169995" name="Rectangle 39">
            <a:extLst>
              <a:ext uri="{FF2B5EF4-FFF2-40B4-BE49-F238E27FC236}">
                <a16:creationId xmlns:a16="http://schemas.microsoft.com/office/drawing/2014/main" id="{6DF18FC9-C6FB-4817-B627-4D4EE6EE7C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13138" y="3259137"/>
            <a:ext cx="4756150" cy="454025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6" name="TextBox 40">
            <a:extLst>
              <a:ext uri="{FF2B5EF4-FFF2-40B4-BE49-F238E27FC236}">
                <a16:creationId xmlns:a16="http://schemas.microsoft.com/office/drawing/2014/main" id="{25AF1937-0A67-4C81-B552-0798E91218B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415632" y="3247231"/>
            <a:ext cx="2940050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DRAM INTERFACE</a:t>
            </a:r>
          </a:p>
        </p:txBody>
      </p:sp>
      <p:pic>
        <p:nvPicPr>
          <p:cNvPr id="169997" name="Picture 37" descr="samsung-dimm-better.jpg">
            <a:extLst>
              <a:ext uri="{FF2B5EF4-FFF2-40B4-BE49-F238E27FC236}">
                <a16:creationId xmlns:a16="http://schemas.microsoft.com/office/drawing/2014/main" id="{13140E01-F6BB-4CD0-8D27-83B2B13502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919163"/>
            <a:ext cx="1312863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98" name="Rounded Rectangle 42">
            <a:extLst>
              <a:ext uri="{FF2B5EF4-FFF2-40B4-BE49-F238E27FC236}">
                <a16:creationId xmlns:a16="http://schemas.microsoft.com/office/drawing/2014/main" id="{CAAC2B76-662B-42F0-A3C7-5D9ABAA6536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04219" y="1835944"/>
            <a:ext cx="1601788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9" name="TextBox 43">
            <a:extLst>
              <a:ext uri="{FF2B5EF4-FFF2-40B4-BE49-F238E27FC236}">
                <a16:creationId xmlns:a16="http://schemas.microsoft.com/office/drawing/2014/main" id="{97F4B195-7BF8-4CDF-B016-C97C0796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254250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0</a:t>
            </a:r>
          </a:p>
        </p:txBody>
      </p:sp>
      <p:sp>
        <p:nvSpPr>
          <p:cNvPr id="170000" name="Rounded Rectangle 44">
            <a:extLst>
              <a:ext uri="{FF2B5EF4-FFF2-40B4-BE49-F238E27FC236}">
                <a16:creationId xmlns:a16="http://schemas.microsoft.com/office/drawing/2014/main" id="{E971043F-0248-405A-865A-6CDDC93BA5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14537" y="402272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1" name="TextBox 45">
            <a:extLst>
              <a:ext uri="{FF2B5EF4-FFF2-40B4-BE49-F238E27FC236}">
                <a16:creationId xmlns:a16="http://schemas.microsoft.com/office/drawing/2014/main" id="{66E06E8C-4F2F-4D76-AB59-DDDBE4632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863" y="4440238"/>
            <a:ext cx="1235075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2</a:t>
            </a:r>
          </a:p>
        </p:txBody>
      </p:sp>
      <p:sp>
        <p:nvSpPr>
          <p:cNvPr id="170002" name="Rounded Rectangle 46">
            <a:extLst>
              <a:ext uri="{FF2B5EF4-FFF2-40B4-BE49-F238E27FC236}">
                <a16:creationId xmlns:a16="http://schemas.microsoft.com/office/drawing/2014/main" id="{E6D85169-42FE-41D1-A3FC-4A2696978D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02112" y="4017963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3" name="TextBox 47">
            <a:extLst>
              <a:ext uri="{FF2B5EF4-FFF2-40B4-BE49-F238E27FC236}">
                <a16:creationId xmlns:a16="http://schemas.microsoft.com/office/drawing/2014/main" id="{199C9486-4FB1-45D8-B14C-E20793880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4435475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3</a:t>
            </a:r>
          </a:p>
        </p:txBody>
      </p:sp>
      <p:sp>
        <p:nvSpPr>
          <p:cNvPr id="170004" name="Rectangle 48">
            <a:extLst>
              <a:ext uri="{FF2B5EF4-FFF2-40B4-BE49-F238E27FC236}">
                <a16:creationId xmlns:a16="http://schemas.microsoft.com/office/drawing/2014/main" id="{9D22C26A-5F20-4FC1-AA82-E50A774413A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64707" y="2235994"/>
            <a:ext cx="1601787" cy="428625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5" name="TextBox 49">
            <a:extLst>
              <a:ext uri="{FF2B5EF4-FFF2-40B4-BE49-F238E27FC236}">
                <a16:creationId xmlns:a16="http://schemas.microsoft.com/office/drawing/2014/main" id="{54DC5A3E-3412-4F8C-BE2C-04083DF9F9F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404394" y="2266156"/>
            <a:ext cx="1530350" cy="369888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1</a:t>
            </a:r>
          </a:p>
        </p:txBody>
      </p:sp>
      <p:sp>
        <p:nvSpPr>
          <p:cNvPr id="170006" name="Rectangle 50">
            <a:extLst>
              <a:ext uri="{FF2B5EF4-FFF2-40B4-BE49-F238E27FC236}">
                <a16:creationId xmlns:a16="http://schemas.microsoft.com/office/drawing/2014/main" id="{3E5B6C14-FCDA-4D56-9CC1-FF48701862E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1313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7" name="TextBox 51">
            <a:extLst>
              <a:ext uri="{FF2B5EF4-FFF2-40B4-BE49-F238E27FC236}">
                <a16:creationId xmlns:a16="http://schemas.microsoft.com/office/drawing/2014/main" id="{4CA03A7A-A3CD-4A55-9A03-A505614E4DD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1000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2</a:t>
            </a:r>
          </a:p>
        </p:txBody>
      </p:sp>
      <p:sp>
        <p:nvSpPr>
          <p:cNvPr id="170008" name="Rectangle 52">
            <a:extLst>
              <a:ext uri="{FF2B5EF4-FFF2-40B4-BE49-F238E27FC236}">
                <a16:creationId xmlns:a16="http://schemas.microsoft.com/office/drawing/2014/main" id="{27CB3A4D-AC56-4519-94B0-4D706B7659C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54388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9" name="TextBox 53">
            <a:extLst>
              <a:ext uri="{FF2B5EF4-FFF2-40B4-BE49-F238E27FC236}">
                <a16:creationId xmlns:a16="http://schemas.microsoft.com/office/drawing/2014/main" id="{56861D19-53F0-4C12-9D5B-90EAEE7B749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394075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3</a:t>
            </a:r>
          </a:p>
        </p:txBody>
      </p:sp>
      <p:sp>
        <p:nvSpPr>
          <p:cNvPr id="170010" name="Rectangle 54">
            <a:extLst>
              <a:ext uri="{FF2B5EF4-FFF2-40B4-BE49-F238E27FC236}">
                <a16:creationId xmlns:a16="http://schemas.microsoft.com/office/drawing/2014/main" id="{C930D62F-7056-4620-A22A-A7B0B4124EB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95837" y="2903538"/>
            <a:ext cx="354013" cy="1258888"/>
          </a:xfrm>
          <a:prstGeom prst="rect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70011" name="Straight Arrow Connector 48">
            <a:extLst>
              <a:ext uri="{FF2B5EF4-FFF2-40B4-BE49-F238E27FC236}">
                <a16:creationId xmlns:a16="http://schemas.microsoft.com/office/drawing/2014/main" id="{EF43348F-ABE2-4B6C-A303-5F4BEEE3CB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15063" y="3355975"/>
            <a:ext cx="420687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0012" name="Rectangle 56">
            <a:extLst>
              <a:ext uri="{FF2B5EF4-FFF2-40B4-BE49-F238E27FC236}">
                <a16:creationId xmlns:a16="http://schemas.microsoft.com/office/drawing/2014/main" id="{38358481-1904-4C52-9B01-23484EDB27E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94263" y="3152775"/>
            <a:ext cx="4756150" cy="6667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13" name="TextBox 57">
            <a:extLst>
              <a:ext uri="{FF2B5EF4-FFF2-40B4-BE49-F238E27FC236}">
                <a16:creationId xmlns:a16="http://schemas.microsoft.com/office/drawing/2014/main" id="{9A0CB664-C733-436D-B5A4-E5CFB1D2CA9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68206" y="3302794"/>
            <a:ext cx="2640013" cy="523875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DRAM BANKS</a:t>
            </a:r>
          </a:p>
        </p:txBody>
      </p:sp>
      <p:sp>
        <p:nvSpPr>
          <p:cNvPr id="170014" name="Rectangle 58">
            <a:extLst>
              <a:ext uri="{FF2B5EF4-FFF2-40B4-BE49-F238E27FC236}">
                <a16:creationId xmlns:a16="http://schemas.microsoft.com/office/drawing/2014/main" id="{DF81C8C7-85F8-45B6-AE5D-CDA09AE98B3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84912" y="3028951"/>
            <a:ext cx="320675" cy="6540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07BF6F4-B216-4862-9814-6CFA9A058307}"/>
              </a:ext>
            </a:extLst>
          </p:cNvPr>
          <p:cNvSpPr txBox="1"/>
          <p:nvPr/>
        </p:nvSpPr>
        <p:spPr>
          <a:xfrm>
            <a:off x="4310063" y="3311525"/>
            <a:ext cx="1417637" cy="365125"/>
          </a:xfrm>
          <a:prstGeom prst="rect">
            <a:avLst/>
          </a:prstGeom>
          <a:solidFill>
            <a:srgbClr val="C0C0C0">
              <a:alpha val="51000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50" b="1" dirty="0">
                <a:solidFill>
                  <a:srgbClr val="FFFFFF"/>
                </a:solidFill>
                <a:latin typeface="Arial" charset="0"/>
                <a:ea typeface=""/>
              </a:rPr>
              <a:t>DRAM MEMORY CONTROLLER</a:t>
            </a:r>
          </a:p>
        </p:txBody>
      </p:sp>
    </p:spTree>
    <p:extLst>
      <p:ext uri="{BB962C8B-B14F-4D97-AF65-F5344CB8AC3E}">
        <p14:creationId xmlns:p14="http://schemas.microsoft.com/office/powerpoint/2010/main" val="377601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Title 1">
            <a:extLst>
              <a:ext uri="{FF2B5EF4-FFF2-40B4-BE49-F238E27FC236}">
                <a16:creationId xmlns:a16="http://schemas.microsoft.com/office/drawing/2014/main" id="{B62D54F8-B725-4F3C-82EC-0E088CE5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Ideal Memory</a:t>
            </a:r>
          </a:p>
        </p:txBody>
      </p:sp>
      <p:sp>
        <p:nvSpPr>
          <p:cNvPr id="171010" name="Content Placeholder 2">
            <a:extLst>
              <a:ext uri="{FF2B5EF4-FFF2-40B4-BE49-F238E27FC236}">
                <a16:creationId xmlns:a16="http://schemas.microsoft.com/office/drawing/2014/main" id="{6ED4C4A7-DBC3-40A1-B577-A8F9D15A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28283"/>
            <a:ext cx="8610600" cy="51943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Zero access time (latency)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capacity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Zero cost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bandwidth (to support multiple accesses in parallel)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968D9484-8E1B-4C5A-849D-9D6A5D50E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16275A-A035-4072-A416-031658C987B1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0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Title 1">
            <a:extLst>
              <a:ext uri="{FF2B5EF4-FFF2-40B4-BE49-F238E27FC236}">
                <a16:creationId xmlns:a16="http://schemas.microsoft.com/office/drawing/2014/main" id="{4B82F5B6-5B48-45B3-9AB7-55107AFA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E952F-C863-4658-AD0E-A0C3D0B4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17638"/>
            <a:ext cx="8610600" cy="51943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Ideal memory’s requirements oppose each other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Bigger is slower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Bigger </a:t>
            </a:r>
            <a:r>
              <a:rPr lang="en-US" altLang="en-US" dirty="0">
                <a:ea typeface="ＭＳ Ｐゴシック" panose="020B0600070205080204" pitchFamily="34" charset="-128"/>
                <a:sym typeface="Wingdings" panose="05000000000000000000" pitchFamily="2" charset="2"/>
              </a:rPr>
              <a:t> Takes longer to determine the location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Faster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Memory technology: SRAM vs. DRAM vs. Flash vs. Disk vs. Tape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Higher bandwidth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Need more banks, more ports, higher frequency, or faster technology</a:t>
            </a:r>
          </a:p>
        </p:txBody>
      </p:sp>
      <p:sp>
        <p:nvSpPr>
          <p:cNvPr id="172035" name="Slide Number Placeholder 3">
            <a:extLst>
              <a:ext uri="{FF2B5EF4-FFF2-40B4-BE49-F238E27FC236}">
                <a16:creationId xmlns:a16="http://schemas.microsoft.com/office/drawing/2014/main" id="{B8B772F8-ADDA-44FA-BB90-36816E017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CF6009C-7BD0-48F5-99EB-791382D20C52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1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Title 1">
            <a:extLst>
              <a:ext uri="{FF2B5EF4-FFF2-40B4-BE49-F238E27FC236}">
                <a16:creationId xmlns:a16="http://schemas.microsoft.com/office/drawing/2014/main" id="{7F316B5C-5F84-430A-9D45-05C50B89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Memory Technology: 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5130F-1140-437A-A128-A4A52AE0B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" y="1344612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Dynamic random access memory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charge state indicates stored value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Whether the capacitor is charged or discharged indicates storage of 1 or 0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capacitor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access transistor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leaks through the RC path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loses charge over time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needs to be refreshed</a:t>
            </a:r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648743DA-57F6-4466-A004-87F1E81BD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53AFEC8-FF8C-49EB-ADCC-451CC6762AFF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63CE35-FB39-4413-BEBD-8260B31A8EDD}"/>
              </a:ext>
            </a:extLst>
          </p:cNvPr>
          <p:cNvGrpSpPr>
            <a:grpSpLocks/>
          </p:cNvGrpSpPr>
          <p:nvPr/>
        </p:nvGrpSpPr>
        <p:grpSpPr bwMode="auto">
          <a:xfrm>
            <a:off x="6280150" y="3581400"/>
            <a:ext cx="2635250" cy="2133600"/>
            <a:chOff x="466725" y="3276600"/>
            <a:chExt cx="2635250" cy="2133600"/>
          </a:xfrm>
        </p:grpSpPr>
        <p:sp>
          <p:nvSpPr>
            <p:cNvPr id="173066" name="Freeform 4">
              <a:extLst>
                <a:ext uri="{FF2B5EF4-FFF2-40B4-BE49-F238E27FC236}">
                  <a16:creationId xmlns:a16="http://schemas.microsoft.com/office/drawing/2014/main" id="{0A4D9C53-2264-4E13-B152-BE1C7AF2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525" y="4419600"/>
              <a:ext cx="838200" cy="228600"/>
            </a:xfrm>
            <a:custGeom>
              <a:avLst/>
              <a:gdLst>
                <a:gd name="T0" fmla="*/ 0 w 624"/>
                <a:gd name="T1" fmla="*/ 2147483646 h 144"/>
                <a:gd name="T2" fmla="*/ 2147483646 w 624"/>
                <a:gd name="T3" fmla="*/ 2147483646 h 144"/>
                <a:gd name="T4" fmla="*/ 2147483646 w 624"/>
                <a:gd name="T5" fmla="*/ 0 h 144"/>
                <a:gd name="T6" fmla="*/ 2147483646 w 624"/>
                <a:gd name="T7" fmla="*/ 0 h 144"/>
                <a:gd name="T8" fmla="*/ 2147483646 w 624"/>
                <a:gd name="T9" fmla="*/ 2147483646 h 144"/>
                <a:gd name="T10" fmla="*/ 2147483646 w 624"/>
                <a:gd name="T11" fmla="*/ 2147483646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144"/>
                <a:gd name="T20" fmla="*/ 624 w 624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624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7" name="Line 5">
              <a:extLst>
                <a:ext uri="{FF2B5EF4-FFF2-40B4-BE49-F238E27FC236}">
                  <a16:creationId xmlns:a16="http://schemas.microsoft.com/office/drawing/2014/main" id="{1A1F603A-47FC-4A34-BA4A-D47931B702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1125" y="4343400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8" name="Oval 6">
              <a:extLst>
                <a:ext uri="{FF2B5EF4-FFF2-40B4-BE49-F238E27FC236}">
                  <a16:creationId xmlns:a16="http://schemas.microsoft.com/office/drawing/2014/main" id="{26653B1C-1D99-4DC1-8711-AF7AED72BF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57325" y="41910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3069" name="Line 7">
              <a:extLst>
                <a:ext uri="{FF2B5EF4-FFF2-40B4-BE49-F238E27FC236}">
                  <a16:creationId xmlns:a16="http://schemas.microsoft.com/office/drawing/2014/main" id="{BCFFDBA5-956B-4472-8B64-D053F70B9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525" y="3276600"/>
              <a:ext cx="0" cy="21336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0" name="Line 8">
              <a:extLst>
                <a:ext uri="{FF2B5EF4-FFF2-40B4-BE49-F238E27FC236}">
                  <a16:creationId xmlns:a16="http://schemas.microsoft.com/office/drawing/2014/main" id="{06FCD51C-210F-4669-AFAD-CA6D04DF5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25" y="3810000"/>
              <a:ext cx="1971675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1" name="Line 9">
              <a:extLst>
                <a:ext uri="{FF2B5EF4-FFF2-40B4-BE49-F238E27FC236}">
                  <a16:creationId xmlns:a16="http://schemas.microsoft.com/office/drawing/2014/main" id="{A0408D9E-8418-4E14-94FF-38EC232CA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3525" y="3810000"/>
              <a:ext cx="0" cy="38100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2" name="Text Box 10">
              <a:extLst>
                <a:ext uri="{FF2B5EF4-FFF2-40B4-BE49-F238E27FC236}">
                  <a16:creationId xmlns:a16="http://schemas.microsoft.com/office/drawing/2014/main" id="{6A0B3110-92F5-417C-B92C-82BC312074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225" y="3487738"/>
              <a:ext cx="13017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row enable</a:t>
              </a:r>
            </a:p>
          </p:txBody>
        </p:sp>
        <p:sp>
          <p:nvSpPr>
            <p:cNvPr id="173073" name="Text Box 11">
              <a:extLst>
                <a:ext uri="{FF2B5EF4-FFF2-40B4-BE49-F238E27FC236}">
                  <a16:creationId xmlns:a16="http://schemas.microsoft.com/office/drawing/2014/main" id="{66E1199B-8DB2-438D-92C3-0DD0B77C6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525463" y="4473575"/>
              <a:ext cx="9080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_bitline</a:t>
              </a:r>
            </a:p>
          </p:txBody>
        </p:sp>
      </p:grpSp>
      <p:sp>
        <p:nvSpPr>
          <p:cNvPr id="173061" name="Line 30">
            <a:extLst>
              <a:ext uri="{FF2B5EF4-FFF2-40B4-BE49-F238E27FC236}">
                <a16:creationId xmlns:a16="http://schemas.microsoft.com/office/drawing/2014/main" id="{A5F41B76-D185-4ED0-8B6B-0B3E373A8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4953000"/>
            <a:ext cx="1588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2" name="Line 31">
            <a:extLst>
              <a:ext uri="{FF2B5EF4-FFF2-40B4-BE49-F238E27FC236}">
                <a16:creationId xmlns:a16="http://schemas.microsoft.com/office/drawing/2014/main" id="{49BBFA8F-1CE9-4618-BEFA-9249CF5EA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05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3" name="Line 32">
            <a:extLst>
              <a:ext uri="{FF2B5EF4-FFF2-40B4-BE49-F238E27FC236}">
                <a16:creationId xmlns:a16="http://schemas.microsoft.com/office/drawing/2014/main" id="{0B681B81-474D-439B-BBFB-208B826CE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8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4" name="Line 35">
            <a:extLst>
              <a:ext uri="{FF2B5EF4-FFF2-40B4-BE49-F238E27FC236}">
                <a16:creationId xmlns:a16="http://schemas.microsoft.com/office/drawing/2014/main" id="{40ED8915-C083-42AB-B5A1-C4DE5C6B3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518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5" name="AutoShape 36">
            <a:extLst>
              <a:ext uri="{FF2B5EF4-FFF2-40B4-BE49-F238E27FC236}">
                <a16:creationId xmlns:a16="http://schemas.microsoft.com/office/drawing/2014/main" id="{096A8356-CA2E-43A0-9BEA-8321007541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642225" y="5410200"/>
            <a:ext cx="304800" cy="2286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884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[0]} = &#10;\mbox{\tt A}\left(\left[\&#10;\begin{array}{cc}1&amp;1\\0&amp;0\end{array}\right]\left[&#10;\begin{array}{c}i\\j\end{array}\right] +&#10;\left[\begin{array}{c}0\\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75"/>
  <p:tag name="PICTUREFILESIZE" val="166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27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66"/>
  <p:tag name="PICTUREFILESIZE" val="1513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 &amp; 0\\0&amp;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8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} = &#10;\mbox{\tt A}\left(\left[\&#10;\begin{array}{cc}1&amp;1\end{array}\right]\left[&#10;\begin{array}{c}i\\j\end{array}\right] +&#10;\left[\begin{array}{c}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36"/>
  <p:tag name="PICTUREFILESIZE" val="122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0 &amp; 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6"/>
  <p:tag name="PICTUREFILESIZE" val="17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2770</Words>
  <Application>Microsoft Office PowerPoint</Application>
  <PresentationFormat>On-screen Show (4:3)</PresentationFormat>
  <Paragraphs>558</Paragraphs>
  <Slides>47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Arial</vt:lpstr>
      <vt:lpstr>Calibri</vt:lpstr>
      <vt:lpstr>cmsy10</vt:lpstr>
      <vt:lpstr>Comic Sans MS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Memory Optimizations</vt:lpstr>
      <vt:lpstr>Midterm Grades</vt:lpstr>
      <vt:lpstr>Pointer Analysis (Summary)</vt:lpstr>
      <vt:lpstr>Caches: A Quick Review</vt:lpstr>
      <vt:lpstr>Memory (Programmer’s View) </vt:lpstr>
      <vt:lpstr>Memory in a Modern System</vt:lpstr>
      <vt:lpstr>Ideal Memory</vt:lpstr>
      <vt:lpstr>The Problem</vt:lpstr>
      <vt:lpstr>Memory Technology: DRAM</vt:lpstr>
      <vt:lpstr>Memory Technology: SRAM</vt:lpstr>
      <vt:lpstr>Why Memory Hierarchy?</vt:lpstr>
      <vt:lpstr>The Memory Hierarchy</vt:lpstr>
      <vt:lpstr>Memory Hierarchy</vt:lpstr>
      <vt:lpstr>Caching Basics: Exploit Temporal Locality</vt:lpstr>
      <vt:lpstr>Caching Basics: Exploit Spatial Locality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Scalars</vt:lpstr>
      <vt:lpstr>Structures and Pointers</vt:lpstr>
      <vt:lpstr>Arrays</vt:lpstr>
      <vt:lpstr>Handy Representation: “Iteration Space”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Loop Interchange</vt:lpstr>
      <vt:lpstr>Cache Blocking (aka “Tiling”)</vt:lpstr>
      <vt:lpstr>Impact on Visitation Order in Iteration Space</vt:lpstr>
      <vt:lpstr>Cache Blocking in Two Dimensions</vt:lpstr>
      <vt:lpstr>Predicting Cache Behavior through “Locality Analysis”</vt:lpstr>
      <vt:lpstr>Steps in Locality Analysis</vt:lpstr>
      <vt:lpstr>Types of Data Reuse/Locality</vt:lpstr>
      <vt:lpstr>Reuse Analysis: Representation</vt:lpstr>
      <vt:lpstr>Finding Temporal Reuse</vt:lpstr>
      <vt:lpstr>Temporal Reuse Example</vt:lpstr>
      <vt:lpstr>More Complicated Example</vt:lpstr>
      <vt:lpstr>Computing Spatial Reuse</vt:lpstr>
      <vt:lpstr>Computing Spatial Reuse: Example</vt:lpstr>
      <vt:lpstr>Computing Spatial Reuse: More Complicated Example</vt:lpstr>
      <vt:lpstr>Group Reuse</vt:lpstr>
      <vt:lpstr>Localized Iteration Space</vt:lpstr>
      <vt:lpstr>Computing Locality</vt:lpstr>
      <vt:lpstr>CSC D70:  Compiler Optimization Memory Optimizations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2020-03-15T23:19:17Z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